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305" r:id="rId5"/>
    <p:sldId id="258" r:id="rId6"/>
    <p:sldId id="295" r:id="rId7"/>
    <p:sldId id="376" r:id="rId8"/>
    <p:sldId id="377" r:id="rId9"/>
    <p:sldId id="438" r:id="rId10"/>
    <p:sldId id="437" r:id="rId11"/>
    <p:sldId id="319" r:id="rId12"/>
    <p:sldId id="320" r:id="rId13"/>
    <p:sldId id="321" r:id="rId14"/>
    <p:sldId id="322" r:id="rId15"/>
    <p:sldId id="323" r:id="rId16"/>
    <p:sldId id="324" r:id="rId17"/>
    <p:sldId id="512" r:id="rId18"/>
    <p:sldId id="513" r:id="rId19"/>
    <p:sldId id="297" r:id="rId20"/>
    <p:sldId id="378" r:id="rId21"/>
    <p:sldId id="439" r:id="rId22"/>
    <p:sldId id="440" r:id="rId23"/>
    <p:sldId id="326" r:id="rId24"/>
    <p:sldId id="441" r:id="rId25"/>
    <p:sldId id="327" r:id="rId26"/>
    <p:sldId id="328" r:id="rId27"/>
    <p:sldId id="449" r:id="rId28"/>
    <p:sldId id="445" r:id="rId29"/>
    <p:sldId id="446" r:id="rId30"/>
    <p:sldId id="447" r:id="rId31"/>
    <p:sldId id="450" r:id="rId32"/>
    <p:sldId id="448" r:id="rId33"/>
    <p:sldId id="329" r:id="rId34"/>
    <p:sldId id="442" r:id="rId35"/>
    <p:sldId id="331" r:id="rId36"/>
    <p:sldId id="443" r:id="rId37"/>
    <p:sldId id="332" r:id="rId38"/>
    <p:sldId id="444" r:id="rId39"/>
    <p:sldId id="333" r:id="rId40"/>
    <p:sldId id="335" r:id="rId41"/>
    <p:sldId id="334" r:id="rId42"/>
    <p:sldId id="337" r:id="rId43"/>
    <p:sldId id="338" r:id="rId44"/>
    <p:sldId id="451" r:id="rId45"/>
    <p:sldId id="452" r:id="rId46"/>
    <p:sldId id="454" r:id="rId47"/>
    <p:sldId id="453" r:id="rId48"/>
    <p:sldId id="340" r:id="rId49"/>
    <p:sldId id="455" r:id="rId50"/>
    <p:sldId id="456" r:id="rId51"/>
    <p:sldId id="339" r:id="rId52"/>
    <p:sldId id="458" r:id="rId53"/>
    <p:sldId id="459" r:id="rId54"/>
    <p:sldId id="342" r:id="rId55"/>
    <p:sldId id="460" r:id="rId56"/>
    <p:sldId id="341" r:id="rId57"/>
    <p:sldId id="343" r:id="rId58"/>
    <p:sldId id="348" r:id="rId59"/>
    <p:sldId id="349" r:id="rId60"/>
    <p:sldId id="350" r:id="rId61"/>
    <p:sldId id="360" r:id="rId62"/>
    <p:sldId id="351" r:id="rId63"/>
    <p:sldId id="462" r:id="rId64"/>
    <p:sldId id="354" r:id="rId65"/>
    <p:sldId id="466" r:id="rId66"/>
    <p:sldId id="358" r:id="rId67"/>
    <p:sldId id="465" r:id="rId68"/>
    <p:sldId id="359" r:id="rId69"/>
    <p:sldId id="361" r:id="rId70"/>
    <p:sldId id="362" r:id="rId71"/>
    <p:sldId id="363" r:id="rId72"/>
    <p:sldId id="364" r:id="rId73"/>
    <p:sldId id="365" r:id="rId74"/>
    <p:sldId id="367" r:id="rId75"/>
    <p:sldId id="464" r:id="rId76"/>
    <p:sldId id="368" r:id="rId77"/>
    <p:sldId id="369" r:id="rId78"/>
    <p:sldId id="372" r:id="rId79"/>
    <p:sldId id="373" r:id="rId80"/>
    <p:sldId id="375" r:id="rId81"/>
    <p:sldId id="374" r:id="rId82"/>
    <p:sldId id="282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C00"/>
    <a:srgbClr val="FFC000"/>
    <a:srgbClr val="4E7374"/>
    <a:srgbClr val="B5C2BB"/>
    <a:srgbClr val="141E2B"/>
    <a:srgbClr val="A0DDD5"/>
    <a:srgbClr val="92C9C3"/>
    <a:srgbClr val="83B3AF"/>
    <a:srgbClr val="719B98"/>
    <a:srgbClr val="5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87730" autoAdjust="0"/>
  </p:normalViewPr>
  <p:slideViewPr>
    <p:cSldViewPr snapToGrid="0">
      <p:cViewPr varScale="1">
        <p:scale>
          <a:sx n="77" d="100"/>
          <a:sy n="77" d="100"/>
        </p:scale>
        <p:origin x="1085" y="72"/>
      </p:cViewPr>
      <p:guideLst>
        <p:guide orient="horz" pos="1894"/>
        <p:guide pos="4162"/>
        <p:guide pos="54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commentAuthors" Target="commentAuthors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90E33-DDA0-4C7B-8AE2-4F60FCE3E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C7B2-F9E6-4373-B154-71A141635F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2.png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2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.pn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image" Target="../media/image2.png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6122482" y="43657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08182" y="2070100"/>
            <a:ext cx="5917118" cy="996341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008182" y="3145152"/>
            <a:ext cx="5917118" cy="626979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6008182" y="3830634"/>
            <a:ext cx="5917118" cy="482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122988" y="4365625"/>
            <a:ext cx="226695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 userDrawn="1">
            <p:custDataLst>
              <p:tags r:id="rId4"/>
            </p:custDataLst>
          </p:nvPr>
        </p:nvSpPr>
        <p:spPr>
          <a:xfrm>
            <a:off x="6147882" y="4251438"/>
            <a:ext cx="2266940" cy="482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5816600" y="2297906"/>
            <a:ext cx="0" cy="256619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14636" y="2127249"/>
            <a:ext cx="4636026" cy="1467537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154738" y="4251325"/>
            <a:ext cx="2260600" cy="482600"/>
          </a:xfrm>
        </p:spPr>
        <p:txBody>
          <a:bodyPr lIns="90000" tIns="46800" rIns="90000" bIns="46800" anchor="ctr" anchorCtr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015038" y="3646488"/>
            <a:ext cx="4635624" cy="5572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flipH="1">
            <a:off x="11481435" y="5893903"/>
            <a:ext cx="637540" cy="911860"/>
            <a:chOff x="17711" y="4560"/>
            <a:chExt cx="1214" cy="1735"/>
          </a:xfrm>
        </p:grpSpPr>
        <p:sp>
          <p:nvSpPr>
            <p:cNvPr id="12" name="等腰三角形 11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 userDrawn="1">
              <p:custDataLst>
                <p:tags r:id="rId8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 userDrawn="1">
              <p:custDataLst>
                <p:tags r:id="rId9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 userDrawn="1">
              <p:custDataLst>
                <p:tags r:id="rId10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19" name="组合 18"/>
          <p:cNvGrpSpPr/>
          <p:nvPr userDrawn="1">
            <p:custDataLst>
              <p:tags r:id="rId3"/>
            </p:custDataLst>
          </p:nvPr>
        </p:nvGrpSpPr>
        <p:grpSpPr>
          <a:xfrm>
            <a:off x="10430510" y="4911725"/>
            <a:ext cx="1468755" cy="1642110"/>
            <a:chOff x="16426" y="7735"/>
            <a:chExt cx="2313" cy="2586"/>
          </a:xfrm>
        </p:grpSpPr>
        <p:pic>
          <p:nvPicPr>
            <p:cNvPr id="27" name="图片 26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6426" y="8628"/>
              <a:ext cx="2313" cy="1693"/>
            </a:xfrm>
            <a:prstGeom prst="rect">
              <a:avLst/>
            </a:prstGeom>
          </p:spPr>
        </p:pic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5400000">
              <a:off x="17937" y="8875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 userDrawn="1">
              <p:custDataLst>
                <p:tags r:id="rId7"/>
              </p:custDataLst>
            </p:nvPr>
          </p:nvSpPr>
          <p:spPr>
            <a:xfrm rot="9600000">
              <a:off x="17320" y="8263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8"/>
              </p:custDataLst>
            </p:nvPr>
          </p:nvSpPr>
          <p:spPr>
            <a:xfrm rot="17940000">
              <a:off x="18189" y="8247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17"/>
            <p:cNvSpPr/>
            <p:nvPr userDrawn="1">
              <p:custDataLst>
                <p:tags r:id="rId9"/>
              </p:custDataLst>
            </p:nvPr>
          </p:nvSpPr>
          <p:spPr>
            <a:xfrm rot="2520000">
              <a:off x="18065" y="7735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>
            <a:off x="0" y="5224145"/>
            <a:ext cx="1468755" cy="1642110"/>
            <a:chOff x="12840" y="10770"/>
            <a:chExt cx="2313" cy="2586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 flipH="1">
              <a:off x="12840" y="11663"/>
              <a:ext cx="2313" cy="1693"/>
            </a:xfrm>
            <a:prstGeom prst="rect">
              <a:avLst/>
            </a:prstGeom>
          </p:spPr>
        </p:pic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5400000" flipH="1">
              <a:off x="13005" y="1191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 userDrawn="1">
              <p:custDataLst>
                <p:tags r:id="rId7"/>
              </p:custDataLst>
            </p:nvPr>
          </p:nvSpPr>
          <p:spPr>
            <a:xfrm rot="9600000" flipH="1">
              <a:off x="13635" y="1129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 userDrawn="1">
              <p:custDataLst>
                <p:tags r:id="rId8"/>
              </p:custDataLst>
            </p:nvPr>
          </p:nvSpPr>
          <p:spPr>
            <a:xfrm rot="17940000" flipH="1">
              <a:off x="13077" y="1128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 userDrawn="1">
              <p:custDataLst>
                <p:tags r:id="rId9"/>
              </p:custDataLst>
            </p:nvPr>
          </p:nvSpPr>
          <p:spPr>
            <a:xfrm rot="2520000" flipH="1">
              <a:off x="13201" y="1077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12115" y="770255"/>
            <a:ext cx="4130675" cy="882015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16560" y="1764030"/>
            <a:ext cx="4126865" cy="409321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6" name="组合 25"/>
          <p:cNvGrpSpPr/>
          <p:nvPr userDrawn="1">
            <p:custDataLst>
              <p:tags r:id="rId3"/>
            </p:custDataLst>
          </p:nvPr>
        </p:nvGrpSpPr>
        <p:grpSpPr>
          <a:xfrm flipH="1">
            <a:off x="85090" y="69215"/>
            <a:ext cx="637540" cy="911860"/>
            <a:chOff x="17711" y="4560"/>
            <a:chExt cx="1214" cy="1735"/>
          </a:xfrm>
        </p:grpSpPr>
        <p:sp>
          <p:nvSpPr>
            <p:cNvPr id="27" name="等腰三角形 26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 userDrawn="1">
              <p:custDataLst>
                <p:tags r:id="rId5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 userDrawn="1">
              <p:custDataLst>
                <p:tags r:id="rId6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 userDrawn="1">
              <p:custDataLst>
                <p:tags r:id="rId7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>
            <p:custDataLst>
              <p:tags r:id="rId8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16" name="等腰三角形 15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 userDrawn="1">
              <p:custDataLst>
                <p:tags r:id="rId10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 userDrawn="1">
              <p:custDataLst>
                <p:tags r:id="rId11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 userDrawn="1">
              <p:custDataLst>
                <p:tags r:id="rId12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0723245" y="5202555"/>
            <a:ext cx="1468755" cy="1642110"/>
            <a:chOff x="10723245" y="5202555"/>
            <a:chExt cx="1468755" cy="1642110"/>
          </a:xfrm>
        </p:grpSpPr>
        <p:pic>
          <p:nvPicPr>
            <p:cNvPr id="18" name="图片 1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 cstate="screen"/>
            <a:stretch>
              <a:fillRect/>
            </a:stretch>
          </p:blipFill>
          <p:spPr>
            <a:xfrm>
              <a:off x="10723245" y="5769610"/>
              <a:ext cx="1468755" cy="107505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 userDrawn="1"/>
          </p:nvGrpSpPr>
          <p:grpSpPr>
            <a:xfrm>
              <a:off x="11290935" y="5202555"/>
              <a:ext cx="771208" cy="1102042"/>
              <a:chOff x="11290935" y="5202555"/>
              <a:chExt cx="771208" cy="1102042"/>
            </a:xfrm>
          </p:grpSpPr>
          <p:sp>
            <p:nvSpPr>
              <p:cNvPr id="19" name="等腰三角形 18"/>
              <p:cNvSpPr/>
              <p:nvPr userDrawn="1">
                <p:custDataLst>
                  <p:tags r:id="rId6"/>
                </p:custDataLst>
              </p:nvPr>
            </p:nvSpPr>
            <p:spPr>
              <a:xfrm rot="5400000">
                <a:off x="11682730" y="5926455"/>
                <a:ext cx="404495" cy="35179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 userDrawn="1">
                <p:custDataLst>
                  <p:tags r:id="rId7"/>
                </p:custDataLst>
              </p:nvPr>
            </p:nvSpPr>
            <p:spPr>
              <a:xfrm rot="9600000">
                <a:off x="11290935" y="5537835"/>
                <a:ext cx="396240" cy="26352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 userDrawn="1">
                <p:custDataLst>
                  <p:tags r:id="rId8"/>
                </p:custDataLst>
              </p:nvPr>
            </p:nvSpPr>
            <p:spPr>
              <a:xfrm rot="17940000">
                <a:off x="11842750" y="552767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9"/>
                </p:custDataLst>
              </p:nvPr>
            </p:nvSpPr>
            <p:spPr>
              <a:xfrm rot="2520000">
                <a:off x="11764010" y="5202555"/>
                <a:ext cx="198755" cy="240030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755" y="237490"/>
            <a:ext cx="11037570" cy="570230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73355" y="3042920"/>
            <a:ext cx="11920220" cy="911860"/>
            <a:chOff x="173355" y="3042920"/>
            <a:chExt cx="11920220" cy="911860"/>
          </a:xfrm>
        </p:grpSpPr>
        <p:grpSp>
          <p:nvGrpSpPr>
            <p:cNvPr id="26" name="组合 25"/>
            <p:cNvGrpSpPr/>
            <p:nvPr userDrawn="1"/>
          </p:nvGrpSpPr>
          <p:grpSpPr>
            <a:xfrm flipH="1">
              <a:off x="11456035" y="3042920"/>
              <a:ext cx="637540" cy="911860"/>
              <a:chOff x="17711" y="4560"/>
              <a:chExt cx="1214" cy="1735"/>
            </a:xfrm>
          </p:grpSpPr>
          <p:sp>
            <p:nvSpPr>
              <p:cNvPr id="22" name="等腰三角形 21"/>
              <p:cNvSpPr/>
              <p:nvPr userDrawn="1">
                <p:custDataLst>
                  <p:tags r:id="rId4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6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7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73355" y="3042920"/>
              <a:ext cx="637540" cy="911860"/>
              <a:chOff x="17711" y="4560"/>
              <a:chExt cx="1214" cy="1735"/>
            </a:xfrm>
          </p:grpSpPr>
          <p:sp>
            <p:nvSpPr>
              <p:cNvPr id="28" name="等腰三角形 27"/>
              <p:cNvSpPr/>
              <p:nvPr userDrawn="1">
                <p:custDataLst>
                  <p:tags r:id="rId8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9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0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1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10723245" y="5769610"/>
            <a:ext cx="1468755" cy="10750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screen"/>
          <a:srcRect r="46106"/>
          <a:stretch>
            <a:fillRect/>
          </a:stretch>
        </p:blipFill>
        <p:spPr>
          <a:xfrm>
            <a:off x="9112885" y="2699385"/>
            <a:ext cx="3062605" cy="4158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322254" y="3429000"/>
            <a:ext cx="3709985" cy="1123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>
            <a:off x="11481435" y="101600"/>
            <a:ext cx="637540" cy="911860"/>
            <a:chOff x="17711" y="4560"/>
            <a:chExt cx="1214" cy="1735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8328" y="5700"/>
              <a:ext cx="637" cy="554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9600000">
              <a:off x="17711" y="5088"/>
              <a:ext cx="624" cy="415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>
              <p:custDataLst>
                <p:tags r:id="rId5"/>
              </p:custDataLst>
            </p:nvPr>
          </p:nvSpPr>
          <p:spPr>
            <a:xfrm rot="17940000">
              <a:off x="18580" y="5072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 userDrawn="1">
              <p:custDataLst>
                <p:tags r:id="rId6"/>
              </p:custDataLst>
            </p:nvPr>
          </p:nvSpPr>
          <p:spPr>
            <a:xfrm rot="2520000">
              <a:off x="18456" y="4560"/>
              <a:ext cx="313" cy="378"/>
            </a:xfrm>
            <a:prstGeom prst="triangle">
              <a:avLst/>
            </a:prstGeom>
            <a:noFill/>
            <a:ln w="158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 userDrawn="1"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 userDrawn="1"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>
            <p:custDataLst>
              <p:tags r:id="rId10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2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3" name="等腰三角形 22"/>
              <p:cNvSpPr/>
              <p:nvPr userDrawn="1">
                <p:custDataLst>
                  <p:tags r:id="rId13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14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4"/>
              <p:cNvSpPr/>
              <p:nvPr userDrawn="1">
                <p:custDataLst>
                  <p:tags r:id="rId15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/>
              <p:cNvSpPr/>
              <p:nvPr userDrawn="1">
                <p:custDataLst>
                  <p:tags r:id="rId16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0" y="101600"/>
            <a:ext cx="12118975" cy="6764655"/>
            <a:chOff x="0" y="101600"/>
            <a:chExt cx="12118975" cy="6764655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 cstate="screen"/>
            <a:stretch>
              <a:fillRect/>
            </a:stretch>
          </p:blipFill>
          <p:spPr>
            <a:xfrm flipH="1">
              <a:off x="0" y="5791200"/>
              <a:ext cx="1468755" cy="1075055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 userDrawn="1"/>
          </p:nvGrpSpPr>
          <p:grpSpPr>
            <a:xfrm flipH="1">
              <a:off x="11481435" y="101600"/>
              <a:ext cx="637540" cy="911860"/>
              <a:chOff x="17711" y="4560"/>
              <a:chExt cx="1214" cy="1735"/>
            </a:xfrm>
          </p:grpSpPr>
          <p:sp>
            <p:nvSpPr>
              <p:cNvPr id="21" name="等腰三角形 20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18328" y="5700"/>
                <a:ext cx="637" cy="554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 userDrawn="1">
                <p:custDataLst>
                  <p:tags r:id="rId6"/>
                </p:custDataLst>
              </p:nvPr>
            </p:nvSpPr>
            <p:spPr>
              <a:xfrm rot="9600000">
                <a:off x="17711" y="5088"/>
                <a:ext cx="624" cy="415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7"/>
                </p:custDataLst>
              </p:nvPr>
            </p:nvSpPr>
            <p:spPr>
              <a:xfrm rot="17940000">
                <a:off x="18580" y="5072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 userDrawn="1">
                <p:custDataLst>
                  <p:tags r:id="rId8"/>
                </p:custDataLst>
              </p:nvPr>
            </p:nvSpPr>
            <p:spPr>
              <a:xfrm rot="2520000">
                <a:off x="18456" y="4560"/>
                <a:ext cx="313" cy="378"/>
              </a:xfrm>
              <a:prstGeom prst="triangl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 flipH="1">
            <a:off x="0" y="5791200"/>
            <a:ext cx="1468755" cy="107505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.svg"/><Relationship Id="rId7" Type="http://schemas.openxmlformats.org/officeDocument/2006/relationships/image" Target="../media/image6.png"/><Relationship Id="rId6" Type="http://schemas.openxmlformats.org/officeDocument/2006/relationships/tags" Target="../tags/tag186.xml"/><Relationship Id="rId5" Type="http://schemas.openxmlformats.org/officeDocument/2006/relationships/image" Target="../media/image5.jpe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8.xml"/><Relationship Id="rId11" Type="http://schemas.openxmlformats.org/officeDocument/2006/relationships/image" Target="../media/image8.png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2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27.xml"/><Relationship Id="rId5" Type="http://schemas.openxmlformats.org/officeDocument/2006/relationships/image" Target="../media/image17.png"/><Relationship Id="rId4" Type="http://schemas.microsoft.com/office/2007/relationships/media" Target="file:///C:\Users\yunus\Documents\OPEN_BO_ML\Face%20Recognition%20system%20using%20in%20students%20Identification.mp4" TargetMode="External"/><Relationship Id="rId3" Type="http://schemas.openxmlformats.org/officeDocument/2006/relationships/video" Target="file:///C:\Users\yunus\Documents\OPEN_BO_ML\Face%20Recognition%20system%20using%20in%20students%20Identification.mp4" TargetMode="Externa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0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33.xml"/><Relationship Id="rId4" Type="http://schemas.openxmlformats.org/officeDocument/2006/relationships/image" Target="../media/image16.png"/><Relationship Id="rId3" Type="http://schemas.openxmlformats.org/officeDocument/2006/relationships/image" Target="../media/image18.jpe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34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35.xml"/><Relationship Id="rId3" Type="http://schemas.openxmlformats.org/officeDocument/2006/relationships/image" Target="../media/image20.png"/><Relationship Id="rId2" Type="http://schemas.microsoft.com/office/2007/relationships/media" Target="file:///C:\Users\yunus\Documents\OPEN_BO_ML\New%20Face%20Swapping%20AI%20Creates%20Amazing%20DeepFakes.mp4" TargetMode="External"/><Relationship Id="rId1" Type="http://schemas.openxmlformats.org/officeDocument/2006/relationships/video" Target="file:///C:\Users\yunus\Documents\OPEN_BO_ML\New%20Face%20Swapping%20AI%20Creates%20Amazing%20DeepFakes.mp4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8.xml"/><Relationship Id="rId3" Type="http://schemas.openxmlformats.org/officeDocument/2006/relationships/image" Target="../media/image21.png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4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3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8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0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56.xml"/><Relationship Id="rId5" Type="http://schemas.openxmlformats.org/officeDocument/2006/relationships/image" Target="../media/image26.GIF"/><Relationship Id="rId4" Type="http://schemas.openxmlformats.org/officeDocument/2006/relationships/image" Target="../media/image21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60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4.xml"/><Relationship Id="rId2" Type="http://schemas.openxmlformats.org/officeDocument/2006/relationships/image" Target="../media/image28.jpeg"/><Relationship Id="rId1" Type="http://schemas.openxmlformats.org/officeDocument/2006/relationships/tags" Target="../tags/tag26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68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" Type="http://schemas.openxmlformats.org/officeDocument/2006/relationships/tags" Target="../tags/tag26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27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26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72.xml"/><Relationship Id="rId2" Type="http://schemas.openxmlformats.org/officeDocument/2006/relationships/image" Target="../media/image34.GIF"/><Relationship Id="rId1" Type="http://schemas.openxmlformats.org/officeDocument/2006/relationships/tags" Target="../tags/tag271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75.xml"/><Relationship Id="rId3" Type="http://schemas.openxmlformats.org/officeDocument/2006/relationships/image" Target="../media/image22.png"/><Relationship Id="rId2" Type="http://schemas.openxmlformats.org/officeDocument/2006/relationships/tags" Target="../tags/tag274.xml"/><Relationship Id="rId1" Type="http://schemas.openxmlformats.org/officeDocument/2006/relationships/tags" Target="../tags/tag27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78.xml"/><Relationship Id="rId3" Type="http://schemas.openxmlformats.org/officeDocument/2006/relationships/image" Target="../media/image35.jpeg"/><Relationship Id="rId2" Type="http://schemas.openxmlformats.org/officeDocument/2006/relationships/tags" Target="../tags/tag277.xml"/><Relationship Id="rId1" Type="http://schemas.openxmlformats.org/officeDocument/2006/relationships/tags" Target="../tags/tag276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1.xml"/><Relationship Id="rId3" Type="http://schemas.openxmlformats.org/officeDocument/2006/relationships/image" Target="../media/image35.jpeg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4.xml"/><Relationship Id="rId3" Type="http://schemas.openxmlformats.org/officeDocument/2006/relationships/image" Target="../media/image35.jpeg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7.xml"/><Relationship Id="rId3" Type="http://schemas.openxmlformats.org/officeDocument/2006/relationships/image" Target="../media/image36.jpeg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0.xml"/><Relationship Id="rId3" Type="http://schemas.openxmlformats.org/officeDocument/2006/relationships/image" Target="../media/image36.jpeg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93.xml"/><Relationship Id="rId3" Type="http://schemas.openxmlformats.org/officeDocument/2006/relationships/image" Target="../media/image37.jpeg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00.xml"/><Relationship Id="rId2" Type="http://schemas.openxmlformats.org/officeDocument/2006/relationships/image" Target="../media/image38.png"/><Relationship Id="rId1" Type="http://schemas.openxmlformats.org/officeDocument/2006/relationships/tags" Target="../tags/tag2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8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2.xml"/><Relationship Id="rId2" Type="http://schemas.openxmlformats.org/officeDocument/2006/relationships/image" Target="../media/image39.jpeg"/><Relationship Id="rId1" Type="http://schemas.openxmlformats.org/officeDocument/2006/relationships/tags" Target="../tags/tag30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04.xml"/><Relationship Id="rId2" Type="http://schemas.openxmlformats.org/officeDocument/2006/relationships/image" Target="../media/image40.png"/><Relationship Id="rId1" Type="http://schemas.openxmlformats.org/officeDocument/2006/relationships/tags" Target="../tags/tag30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tags" Target="../tags/tag30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0.xml"/><Relationship Id="rId2" Type="http://schemas.openxmlformats.org/officeDocument/2006/relationships/image" Target="../media/image41.png"/><Relationship Id="rId1" Type="http://schemas.openxmlformats.org/officeDocument/2006/relationships/tags" Target="../tags/tag309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2.xml"/><Relationship Id="rId2" Type="http://schemas.openxmlformats.org/officeDocument/2006/relationships/image" Target="../media/image42.png"/><Relationship Id="rId1" Type="http://schemas.openxmlformats.org/officeDocument/2006/relationships/tags" Target="../tags/tag3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6.xml"/><Relationship Id="rId2" Type="http://schemas.openxmlformats.org/officeDocument/2006/relationships/image" Target="../media/image43.jpeg"/><Relationship Id="rId1" Type="http://schemas.openxmlformats.org/officeDocument/2006/relationships/tags" Target="../tags/tag3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11.xml"/><Relationship Id="rId4" Type="http://schemas.openxmlformats.org/officeDocument/2006/relationships/hyperlink" Target="https://towardsdatascience.com/cousins-of-artificial-intelligence-dda4edc27b55" TargetMode="External"/><Relationship Id="rId3" Type="http://schemas.openxmlformats.org/officeDocument/2006/relationships/image" Target="../media/image10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18.xml"/><Relationship Id="rId2" Type="http://schemas.openxmlformats.org/officeDocument/2006/relationships/image" Target="../media/image44.GIF"/><Relationship Id="rId1" Type="http://schemas.openxmlformats.org/officeDocument/2006/relationships/tags" Target="../tags/tag31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0.xml"/><Relationship Id="rId2" Type="http://schemas.openxmlformats.org/officeDocument/2006/relationships/image" Target="../media/image45.jpeg"/><Relationship Id="rId1" Type="http://schemas.openxmlformats.org/officeDocument/2006/relationships/tags" Target="../tags/tag31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2.xml"/><Relationship Id="rId2" Type="http://schemas.openxmlformats.org/officeDocument/2006/relationships/image" Target="../media/image46.png"/><Relationship Id="rId1" Type="http://schemas.openxmlformats.org/officeDocument/2006/relationships/tags" Target="../tags/tag32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24.xml"/><Relationship Id="rId2" Type="http://schemas.openxmlformats.org/officeDocument/2006/relationships/image" Target="../media/image47.jpeg"/><Relationship Id="rId1" Type="http://schemas.openxmlformats.org/officeDocument/2006/relationships/tags" Target="../tags/tag32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31.xml"/><Relationship Id="rId2" Type="http://schemas.openxmlformats.org/officeDocument/2006/relationships/image" Target="../media/image48.jpeg"/><Relationship Id="rId1" Type="http://schemas.openxmlformats.org/officeDocument/2006/relationships/tags" Target="../tags/tag33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3.xml"/><Relationship Id="rId2" Type="http://schemas.openxmlformats.org/officeDocument/2006/relationships/image" Target="../media/image49.jpeg"/><Relationship Id="rId1" Type="http://schemas.openxmlformats.org/officeDocument/2006/relationships/tags" Target="../tags/tag33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5.xml"/><Relationship Id="rId2" Type="http://schemas.openxmlformats.org/officeDocument/2006/relationships/image" Target="../media/image50.jpeg"/><Relationship Id="rId1" Type="http://schemas.openxmlformats.org/officeDocument/2006/relationships/tags" Target="../tags/tag334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3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tags" Target="../tags/tag336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39.xml"/><Relationship Id="rId2" Type="http://schemas.openxmlformats.org/officeDocument/2006/relationships/image" Target="../media/image39.jpeg"/><Relationship Id="rId1" Type="http://schemas.openxmlformats.org/officeDocument/2006/relationships/tags" Target="../tags/tag3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2.xml"/><Relationship Id="rId1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1.xml"/><Relationship Id="rId2" Type="http://schemas.openxmlformats.org/officeDocument/2006/relationships/image" Target="../media/image39.jpeg"/><Relationship Id="rId1" Type="http://schemas.openxmlformats.org/officeDocument/2006/relationships/tags" Target="../tags/tag3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2.xml"/><Relationship Id="rId1" Type="http://schemas.openxmlformats.org/officeDocument/2006/relationships/image" Target="../media/image53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4.xml"/><Relationship Id="rId2" Type="http://schemas.openxmlformats.org/officeDocument/2006/relationships/image" Target="../media/image54.jpeg"/><Relationship Id="rId1" Type="http://schemas.openxmlformats.org/officeDocument/2006/relationships/tags" Target="../tags/tag343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8.xml"/><Relationship Id="rId1" Type="http://schemas.openxmlformats.org/officeDocument/2006/relationships/image" Target="../media/image56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0.xml"/><Relationship Id="rId2" Type="http://schemas.openxmlformats.org/officeDocument/2006/relationships/image" Target="../media/image57.jpeg"/><Relationship Id="rId1" Type="http://schemas.openxmlformats.org/officeDocument/2006/relationships/tags" Target="../tags/tag3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4.xml"/><Relationship Id="rId2" Type="http://schemas.openxmlformats.org/officeDocument/2006/relationships/image" Target="../media/image58.png"/><Relationship Id="rId1" Type="http://schemas.openxmlformats.org/officeDocument/2006/relationships/tags" Target="../tags/tag353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6.xml"/><Relationship Id="rId2" Type="http://schemas.openxmlformats.org/officeDocument/2006/relationships/image" Target="../media/image58.png"/><Relationship Id="rId1" Type="http://schemas.openxmlformats.org/officeDocument/2006/relationships/tags" Target="../tags/tag3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3.xml"/><Relationship Id="rId1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6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1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36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36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6.xml"/><Relationship Id="rId2" Type="http://schemas.openxmlformats.org/officeDocument/2006/relationships/image" Target="../media/image65.png"/><Relationship Id="rId1" Type="http://schemas.openxmlformats.org/officeDocument/2006/relationships/tags" Target="../tags/tag365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68.xml"/><Relationship Id="rId2" Type="http://schemas.openxmlformats.org/officeDocument/2006/relationships/image" Target="../media/image66.png"/><Relationship Id="rId1" Type="http://schemas.openxmlformats.org/officeDocument/2006/relationships/tags" Target="../tags/tag36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5.xml"/><Relationship Id="rId1" Type="http://schemas.openxmlformats.org/officeDocument/2006/relationships/image" Target="../media/image6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14.xml"/><Relationship Id="rId1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218.xml"/><Relationship Id="rId6" Type="http://schemas.openxmlformats.org/officeDocument/2006/relationships/image" Target="../media/image14.png"/><Relationship Id="rId5" Type="http://schemas.openxmlformats.org/officeDocument/2006/relationships/tags" Target="../tags/tag217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036310" y="2148840"/>
            <a:ext cx="6271260" cy="996315"/>
          </a:xfrm>
        </p:spPr>
        <p:txBody>
          <a:bodyPr>
            <a:noAutofit/>
          </a:bodyPr>
          <a:lstStyle/>
          <a:p>
            <a:pPr algn="l"/>
            <a:r>
              <a:rPr lang="en-US" altLang="zh-CN" dirty="0"/>
              <a:t>Open BOML #1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60000"/>
          </a:bodyPr>
          <a:lstStyle/>
          <a:p>
            <a:r>
              <a:rPr lang="en-US" altLang="zh-CN" smtClean="0"/>
              <a:t>Open Belajar Online Machine Learning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i="1" smtClean="0"/>
              <a:t>bukan Open BO biasa, gratis!!!</a:t>
            </a:r>
            <a:endParaRPr lang="en-US" altLang="zh-CN" i="1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6138228" y="4340225"/>
            <a:ext cx="2266950" cy="482600"/>
          </a:xfrm>
        </p:spPr>
        <p:txBody>
          <a:bodyPr/>
          <a:lstStyle/>
          <a:p>
            <a:r>
              <a:rPr lang="en-US" altLang="zh-CN" smtClean="0"/>
              <a:t>ONLINE @ZOOM</a:t>
            </a:r>
            <a:endParaRPr lang="en-US" altLang="zh-CN" smtClean="0"/>
          </a:p>
        </p:txBody>
      </p:sp>
      <p:sp>
        <p:nvSpPr>
          <p:cNvPr id="7" name="Oval 6"/>
          <p:cNvSpPr/>
          <p:nvPr/>
        </p:nvSpPr>
        <p:spPr>
          <a:xfrm>
            <a:off x="6138545" y="5243195"/>
            <a:ext cx="1280160" cy="12801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4E7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18450" y="5641975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@yunusmuhammad007</a:t>
            </a:r>
            <a:endParaRPr lang="en-US" altLang="zh-CN" sz="1600" smtClean="0"/>
          </a:p>
        </p:txBody>
      </p:sp>
      <p:pic>
        <p:nvPicPr>
          <p:cNvPr id="9" name="Picture 8" descr="github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6340" y="6142355"/>
            <a:ext cx="365760" cy="365760"/>
          </a:xfrm>
          <a:prstGeom prst="rect">
            <a:avLst/>
          </a:prstGeom>
        </p:spPr>
      </p:pic>
      <p:pic>
        <p:nvPicPr>
          <p:cNvPr id="10" name="Picture 9" descr="medium-512"/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7534275" y="5691505"/>
            <a:ext cx="365760" cy="365760"/>
          </a:xfrm>
          <a:prstGeom prst="rect">
            <a:avLst/>
          </a:prstGeom>
        </p:spPr>
      </p:pic>
      <p:sp>
        <p:nvSpPr>
          <p:cNvPr id="11" name="文本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7927975" y="6104890"/>
            <a:ext cx="2880360" cy="482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/>
              <a:t>Muhammad-Yunus</a:t>
            </a:r>
            <a:endParaRPr lang="en-US" altLang="zh-CN" sz="1600" smtClean="0"/>
          </a:p>
        </p:txBody>
      </p:sp>
      <p:sp>
        <p:nvSpPr>
          <p:cNvPr id="13" name="Text Box 12"/>
          <p:cNvSpPr txBox="1"/>
          <p:nvPr/>
        </p:nvSpPr>
        <p:spPr>
          <a:xfrm>
            <a:off x="7927975" y="5243195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mtClean="0">
                <a:solidFill>
                  <a:schemeClr val="bg1"/>
                </a:solidFill>
                <a:sym typeface="+mn-ea"/>
              </a:rPr>
              <a:t>Muhammad Yunus</a:t>
            </a:r>
            <a:endParaRPr lang="en-US" altLang="zh-CN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4" name="Picture 13" descr="C:\Users\yunus\Desktop\avatar.pngavatar"/>
          <p:cNvPicPr>
            <a:picLocks noChangeAspect="1"/>
          </p:cNvPicPr>
          <p:nvPr/>
        </p:nvPicPr>
        <p:blipFill>
          <a:blip r:embed="rId11">
            <a:lum bright="100000"/>
          </a:blip>
          <a:srcRect/>
          <a:stretch>
            <a:fillRect/>
          </a:stretch>
        </p:blipFill>
        <p:spPr>
          <a:xfrm>
            <a:off x="7548245" y="5245735"/>
            <a:ext cx="365760" cy="36576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Suara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Action</a:t>
            </a:r>
            <a:endParaRPr lang="en-US"/>
          </a:p>
        </p:txBody>
      </p:sp>
      <p:pic>
        <p:nvPicPr>
          <p:cNvPr id="10" name="Content Placeholder 9" descr="370406-200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805" y="3577590"/>
            <a:ext cx="2158365" cy="21583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12115" y="2236470"/>
            <a:ext cx="4507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Deteksi Plat Nomor Kendaraan, </a:t>
            </a:r>
            <a:endParaRPr lang="en-US" b="1"/>
          </a:p>
          <a:p>
            <a:r>
              <a:rPr lang="en-US" b="1"/>
              <a:t>- Pengenalan Karakter (OCR), </a:t>
            </a:r>
            <a:endParaRPr lang="en-US" b="1"/>
          </a:p>
          <a:p>
            <a:r>
              <a:rPr lang="en-US" b="1"/>
              <a:t>- Pengenalan Wajah (Face Recognition)</a:t>
            </a:r>
            <a:endParaRPr lang="en-US" b="1"/>
          </a:p>
        </p:txBody>
      </p:sp>
      <p:pic>
        <p:nvPicPr>
          <p:cNvPr id="3" name="Face Recognition system using in students Identification">
            <a:hlinkClick r:id="" action="ppaction://media"/>
          </p:cNvPr>
          <p:cNvPicPr/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4445" y="1719580"/>
            <a:ext cx="6908165" cy="47186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Image Recognition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23761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Image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76694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Kecerdasan Buatan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8202295" y="3068320"/>
            <a:ext cx="2658745" cy="721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Personal Info</a:t>
            </a:r>
            <a:endParaRPr lang="en-US"/>
          </a:p>
        </p:txBody>
      </p:sp>
      <p:pic>
        <p:nvPicPr>
          <p:cNvPr id="10" name="Content Placeholder 9" descr="C:\Users\yunus\Desktop\pexels-photo-614810.jpegpexels-photo-614810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1487805" y="4114165"/>
            <a:ext cx="1844040" cy="157416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3896360" y="3429000"/>
            <a:ext cx="870585" cy="0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7417435" y="3429000"/>
            <a:ext cx="784860" cy="20955"/>
          </a:xfrm>
          <a:prstGeom prst="straightConnector1">
            <a:avLst/>
          </a:prstGeom>
          <a:ln w="38100">
            <a:solidFill>
              <a:srgbClr val="4E737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rtificial-intelligence-icon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60" y="4114165"/>
            <a:ext cx="1529080" cy="1084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430260" y="4195445"/>
            <a:ext cx="2202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Name 	: Jhon Doe</a:t>
            </a:r>
            <a:endParaRPr lang="en-US"/>
          </a:p>
          <a:p>
            <a:r>
              <a:rPr lang="en-US"/>
              <a:t>Age	: 38 </a:t>
            </a:r>
            <a:endParaRPr lang="en-US"/>
          </a:p>
          <a:p>
            <a:r>
              <a:rPr lang="en-US"/>
              <a:t>Gender 	: Male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78630" y="2346960"/>
            <a:ext cx="3606165" cy="3521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503545" y="534606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0000"/>
                </a:solidFill>
              </a:rPr>
              <a:t>???</a:t>
            </a:r>
            <a:endParaRPr lang="en-US" sz="28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broken_classifier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272030" y="311785"/>
            <a:ext cx="7957820" cy="5125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Face Swapping AI Creates Amazing DeepFakes">
            <a:hlinkClick r:id="" action="ppaction://media"/>
          </p:cNvPr>
          <p:cNvPicPr/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04994" y="1117608"/>
            <a:ext cx="9580279" cy="5388907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Learning pada Komputer</a:t>
            </a:r>
            <a:endParaRPr lang="en-US" altLang="zh-CN" sz="4400" smtClean="0"/>
          </a:p>
        </p:txBody>
      </p:sp>
      <p:pic>
        <p:nvPicPr>
          <p:cNvPr id="6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 l="598" b="56877"/>
          <a:stretch>
            <a:fillRect/>
          </a:stretch>
        </p:blipFill>
        <p:spPr>
          <a:xfrm>
            <a:off x="5197475" y="2359660"/>
            <a:ext cx="6437630" cy="1543050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b="56451"/>
          <a:stretch>
            <a:fillRect/>
          </a:stretch>
        </p:blipFill>
        <p:spPr>
          <a:xfrm>
            <a:off x="5415915" y="313690"/>
            <a:ext cx="6476365" cy="1558290"/>
          </a:xfrm>
        </p:spPr>
      </p:pic>
      <p:sp>
        <p:nvSpPr>
          <p:cNvPr id="16" name="Rectangles 15"/>
          <p:cNvSpPr/>
          <p:nvPr/>
        </p:nvSpPr>
        <p:spPr>
          <a:xfrm>
            <a:off x="6880860" y="343535"/>
            <a:ext cx="5235575" cy="169037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5325110" y="627380"/>
            <a:ext cx="155575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 descr="face"/>
          <p:cNvPicPr>
            <a:picLocks noChangeAspect="1"/>
          </p:cNvPicPr>
          <p:nvPr/>
        </p:nvPicPr>
        <p:blipFill>
          <a:blip r:embed="rId5"/>
          <a:srcRect l="21456"/>
          <a:stretch>
            <a:fillRect/>
          </a:stretch>
        </p:blipFill>
        <p:spPr>
          <a:xfrm>
            <a:off x="5257800" y="2407920"/>
            <a:ext cx="4488815" cy="43815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5950" y="2813685"/>
            <a:ext cx="1859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Berupa dataset :</a:t>
            </a:r>
            <a:endParaRPr lang="en-US"/>
          </a:p>
          <a:p>
            <a:r>
              <a:rPr lang="en-US"/>
              <a:t>- Gambar</a:t>
            </a:r>
            <a:endParaRPr lang="en-US"/>
          </a:p>
          <a:p>
            <a:r>
              <a:rPr lang="en-US"/>
              <a:t>- Text</a:t>
            </a:r>
            <a:endParaRPr lang="en-US"/>
          </a:p>
          <a:p>
            <a:r>
              <a:rPr lang="en-US"/>
              <a:t>- Audio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471170" y="2198370"/>
            <a:ext cx="37572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Bunga Iris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7" name="Content Placeholder 6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713095" y="207645"/>
            <a:ext cx="4060825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2350134" y="737870"/>
            <a:ext cx="2857969" cy="102997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CONTENTS</a:t>
            </a:r>
            <a:endParaRPr lang="en-US" altLang="zh-CN" sz="5400" dirty="0" smtClean="0">
              <a:solidFill>
                <a:schemeClr val="bg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098040" y="2548890"/>
            <a:ext cx="431800" cy="519430"/>
            <a:chOff x="2437" y="3202"/>
            <a:chExt cx="680" cy="818"/>
          </a:xfrm>
        </p:grpSpPr>
        <p:sp>
          <p:nvSpPr>
            <p:cNvPr id="9" name="等腰三角形 8"/>
            <p:cNvSpPr/>
            <p:nvPr>
              <p:custDataLst>
                <p:tags r:id="rId3"/>
              </p:custDataLst>
            </p:nvPr>
          </p:nvSpPr>
          <p:spPr>
            <a:xfrm rot="5400000">
              <a:off x="2368" y="3271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2587" y="3247"/>
              <a:ext cx="170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922270" y="2577465"/>
            <a:ext cx="3731260" cy="49466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Pengenalan Machine Learning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2098040" y="3682365"/>
            <a:ext cx="431800" cy="519430"/>
            <a:chOff x="2437" y="4528"/>
            <a:chExt cx="680" cy="818"/>
          </a:xfrm>
        </p:grpSpPr>
        <p:sp>
          <p:nvSpPr>
            <p:cNvPr id="39" name="等腰三角形 38"/>
            <p:cNvSpPr/>
            <p:nvPr>
              <p:custDataLst>
                <p:tags r:id="rId7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9"/>
            </p:custDataLst>
          </p:nvPr>
        </p:nvSpPr>
        <p:spPr>
          <a:xfrm>
            <a:off x="2922270" y="3641090"/>
            <a:ext cx="3943985" cy="49466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Supervised vs Unsupervised vs Reinforce Learning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4" name="组合 2"/>
          <p:cNvGrpSpPr/>
          <p:nvPr>
            <p:custDataLst>
              <p:tags r:id="rId10"/>
            </p:custDataLst>
          </p:nvPr>
        </p:nvGrpSpPr>
        <p:grpSpPr>
          <a:xfrm>
            <a:off x="2098040" y="4787265"/>
            <a:ext cx="431800" cy="519430"/>
            <a:chOff x="2437" y="4528"/>
            <a:chExt cx="680" cy="818"/>
          </a:xfrm>
        </p:grpSpPr>
        <p:sp>
          <p:nvSpPr>
            <p:cNvPr id="5" name="等腰三角形 38"/>
            <p:cNvSpPr/>
            <p:nvPr>
              <p:custDataLst>
                <p:tags r:id="rId11"/>
              </p:custDataLst>
            </p:nvPr>
          </p:nvSpPr>
          <p:spPr>
            <a:xfrm rot="5400000">
              <a:off x="2368" y="4597"/>
              <a:ext cx="818" cy="68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10000"/>
            </a:bodyPr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6" name="矩形 39"/>
            <p:cNvSpPr/>
            <p:nvPr>
              <p:custDataLst>
                <p:tags r:id="rId12"/>
              </p:custDataLst>
            </p:nvPr>
          </p:nvSpPr>
          <p:spPr>
            <a:xfrm>
              <a:off x="2557" y="4574"/>
              <a:ext cx="278" cy="4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p>
              <a:pPr algn="ctr"/>
              <a:r>
                <a:rPr lang="en-US" altLang="zh-CN" sz="3200" i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en-US" altLang="zh-CN" sz="3200" i="1" dirty="0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文本框 36"/>
          <p:cNvSpPr txBox="1"/>
          <p:nvPr>
            <p:custDataLst>
              <p:tags r:id="rId13"/>
            </p:custDataLst>
          </p:nvPr>
        </p:nvSpPr>
        <p:spPr>
          <a:xfrm>
            <a:off x="2922270" y="4815840"/>
            <a:ext cx="3943985" cy="494665"/>
          </a:xfrm>
          <a:prstGeom prst="rect">
            <a:avLst/>
          </a:prstGeom>
          <a:noFill/>
        </p:spPr>
        <p:txBody>
          <a:bodyPr wrap="square" rtlCol="0"/>
          <a:p>
            <a:r>
              <a:rPr lang="en-US" altLang="zh-CN" sz="19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Machine Learning Evaluation</a:t>
            </a:r>
            <a:endParaRPr lang="en-US" altLang="zh-CN" sz="19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522605" y="2198370"/>
            <a:ext cx="370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2400"/>
              <a:t>Contoh Dataset CIFAR 10</a:t>
            </a:r>
            <a:endParaRPr lang="en-US" sz="2400"/>
          </a:p>
        </p:txBody>
      </p:sp>
      <p:sp>
        <p:nvSpPr>
          <p:cNvPr id="9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5835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Input Data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0" name="Content Placeholder 19" descr="face"/>
          <p:cNvPicPr>
            <a:picLocks noChangeAspect="1"/>
          </p:cNvPicPr>
          <p:nvPr>
            <p:ph sz="quarter" idx="13"/>
          </p:nvPr>
        </p:nvPicPr>
        <p:blipFill>
          <a:blip r:embed="rId3"/>
          <a:srcRect l="193"/>
          <a:stretch>
            <a:fillRect/>
          </a:stretch>
        </p:blipFill>
        <p:spPr>
          <a:xfrm>
            <a:off x="4788535" y="1886585"/>
            <a:ext cx="727583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8390890" y="749300"/>
            <a:ext cx="375539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991350" y="643890"/>
            <a:ext cx="1399540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130937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Elgendy_tCVPp4_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935" y="2348230"/>
            <a:ext cx="7620000" cy="24765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1170" y="2348230"/>
            <a:ext cx="10210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warna</a:t>
            </a:r>
            <a:endParaRPr lang="en-US"/>
          </a:p>
          <a:p>
            <a:r>
              <a:rPr lang="en-US"/>
              <a:t>- bentuk</a:t>
            </a:r>
            <a:endParaRPr lang="en-US"/>
          </a:p>
          <a:p>
            <a:r>
              <a:rPr lang="en-US"/>
              <a:t>- ukuran</a:t>
            </a:r>
            <a:endParaRPr lang="en-US"/>
          </a:p>
          <a:p>
            <a:r>
              <a:rPr lang="en-US"/>
              <a:t>- jumlah</a:t>
            </a:r>
            <a:endParaRPr lang="en-US"/>
          </a:p>
          <a:p>
            <a:r>
              <a:rPr lang="en-US"/>
              <a:t>- dll</a:t>
            </a:r>
            <a:endParaRPr 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 descr="ML-vs-DL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851910" y="657225"/>
            <a:ext cx="7259955" cy="620966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41325" y="2362835"/>
            <a:ext cx="27470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Pada </a:t>
            </a:r>
            <a:r>
              <a:rPr lang="en-US" sz="2000" b="1"/>
              <a:t>Deep Learning</a:t>
            </a:r>
            <a:r>
              <a:rPr lang="en-US" sz="2000"/>
              <a:t> mampu melakukan </a:t>
            </a:r>
            <a:r>
              <a:rPr lang="en-US" sz="2000" b="1"/>
              <a:t>feature extraction + classification</a:t>
            </a:r>
            <a:endParaRPr lang="en-US" sz="2000" b="1"/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Feature Extraction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3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Classification/Regression/Clustering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6" name="Rectangles 15"/>
          <p:cNvSpPr/>
          <p:nvPr/>
        </p:nvSpPr>
        <p:spPr>
          <a:xfrm>
            <a:off x="10500360" y="749300"/>
            <a:ext cx="164592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636000" y="680085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70855" y="732790"/>
            <a:ext cx="281940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figure3-1.giffigure3-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4160" y="2658745"/>
            <a:ext cx="5813425" cy="34563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71170" y="2536825"/>
            <a:ext cx="35013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- K-means</a:t>
            </a:r>
            <a:endParaRPr lang="en-US"/>
          </a:p>
          <a:p>
            <a:r>
              <a:rPr lang="en-US"/>
              <a:t>- Decision Tree</a:t>
            </a:r>
            <a:endParaRPr lang="en-US"/>
          </a:p>
          <a:p>
            <a:r>
              <a:rPr lang="en-US"/>
              <a:t>- Bayesian Models</a:t>
            </a:r>
            <a:endParaRPr lang="en-US"/>
          </a:p>
          <a:p>
            <a:r>
              <a:rPr lang="en-US"/>
              <a:t>- Neural Networks</a:t>
            </a:r>
            <a:endParaRPr lang="en-US"/>
          </a:p>
          <a:p>
            <a:r>
              <a:rPr lang="en-US"/>
              <a:t>- Support Vector Machine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753225" y="622173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</a:t>
            </a:r>
            <a:endParaRPr lang="en-US" sz="1600" i="1"/>
          </a:p>
          <a:p>
            <a:pPr algn="ctr"/>
            <a:r>
              <a:rPr lang="en-US" sz="1600" i="1"/>
              <a:t> pattern recognition</a:t>
            </a:r>
            <a:endParaRPr lang="en-US" sz="1600" i="1"/>
          </a:p>
        </p:txBody>
      </p:sp>
      <p:sp>
        <p:nvSpPr>
          <p:cNvPr id="5" name="Text Box 4"/>
          <p:cNvSpPr txBox="1"/>
          <p:nvPr/>
        </p:nvSpPr>
        <p:spPr>
          <a:xfrm>
            <a:off x="471170" y="4339590"/>
            <a:ext cx="3501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600"/>
              <a:t>Proses ini pada akhirnya akan menghasilkan</a:t>
            </a:r>
            <a:r>
              <a:rPr lang="en-US" sz="1600" b="1"/>
              <a:t> model</a:t>
            </a:r>
            <a:endParaRPr lang="en-US" sz="1600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Output / Predicted value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Learning Pada Komputer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14" name="内容占位符 5" descr="C:\Users\yunus\Desktop\MLvsDL.pngMLvsDL"/>
          <p:cNvPicPr>
            <a:picLocks noGrp="1"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rcRect l="441" t="13381" b="56451"/>
          <a:stretch>
            <a:fillRect/>
          </a:stretch>
        </p:blipFill>
        <p:spPr>
          <a:xfrm>
            <a:off x="5444490" y="792480"/>
            <a:ext cx="6447790" cy="1079500"/>
          </a:xfrm>
        </p:spPr>
      </p:pic>
      <p:sp>
        <p:nvSpPr>
          <p:cNvPr id="17" name="Rectangles 16"/>
          <p:cNvSpPr/>
          <p:nvPr/>
        </p:nvSpPr>
        <p:spPr>
          <a:xfrm>
            <a:off x="10387965" y="732790"/>
            <a:ext cx="1618615" cy="12719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541645" y="732790"/>
            <a:ext cx="4817110" cy="11664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C:\Users\yunus\Desktop\1_62JsN-0BZ2rl1QdhNLSN8A.png1_62JsN-0BZ2rl1QdhNLSN8A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21070" y="2352993"/>
            <a:ext cx="5294630" cy="39446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Model?</a:t>
            </a:r>
            <a:endParaRPr lang="en-US" altLang="zh-CN" sz="4400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EMR05NyUUAEZTcv.jpgEMR05NyUUAEZTcv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443220" y="6235065"/>
            <a:ext cx="28479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Model yang kita kenal...</a:t>
            </a:r>
            <a:endParaRPr 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C:\Users\yunus\Desktop\EMR05NyUUAEZTcv.jpgEMR05NyUUAEZTcv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5070" y="1195705"/>
            <a:ext cx="8958580" cy="503936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4238625" y="1061085"/>
            <a:ext cx="5238750" cy="5257800"/>
          </a:xfrm>
          <a:prstGeom prst="mathMultiply">
            <a:avLst>
              <a:gd name="adj1" fmla="val 102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aphicFrame>
        <p:nvGraphicFramePr>
          <p:cNvPr id="5" name="Content Placeholder 4">
            <a:hlinkClick r:id="" action="ppaction://ole?verb="/>
          </p:cNvPr>
          <p:cNvGraphicFramePr>
            <a:graphicFrameLocks noChangeAspect="1"/>
          </p:cNvGraphicFramePr>
          <p:nvPr>
            <p:ph sz="quarter" idx="13"/>
          </p:nvPr>
        </p:nvGraphicFramePr>
        <p:xfrm>
          <a:off x="1905635" y="3785235"/>
          <a:ext cx="855218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>
                        <a:lum brigh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1905635" y="3785235"/>
                        <a:ext cx="855218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9" name="Rectangles 8"/>
          <p:cNvSpPr/>
          <p:nvPr/>
        </p:nvSpPr>
        <p:spPr>
          <a:xfrm>
            <a:off x="715200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Algorithm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552575" y="3499485"/>
            <a:ext cx="94107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88315" y="6305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1905635" y="1651635"/>
            <a:ext cx="31242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/>
              <a:t>Data</a:t>
            </a:r>
            <a:endParaRPr lang="en-US" sz="3600"/>
          </a:p>
        </p:txBody>
      </p:sp>
      <p:sp>
        <p:nvSpPr>
          <p:cNvPr id="10" name="Cross 9"/>
          <p:cNvSpPr/>
          <p:nvPr/>
        </p:nvSpPr>
        <p:spPr>
          <a:xfrm>
            <a:off x="5848985" y="1689735"/>
            <a:ext cx="762000" cy="742950"/>
          </a:xfrm>
          <a:prstGeom prst="plus">
            <a:avLst>
              <a:gd name="adj" fmla="val 378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52575" y="5233035"/>
            <a:ext cx="972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berisi </a:t>
            </a:r>
            <a:r>
              <a:rPr lang="en-US" b="1"/>
              <a:t>model parameter</a:t>
            </a:r>
            <a:r>
              <a:rPr lang="en-US"/>
              <a:t> (weight/bobot, bias, kernel, filter, dll)</a:t>
            </a:r>
            <a:endParaRPr lang="en-US"/>
          </a:p>
          <a:p>
            <a:r>
              <a:rPr lang="en-US"/>
              <a:t>- berisi </a:t>
            </a:r>
            <a:r>
              <a:rPr lang="en-US" b="1"/>
              <a:t>hyper parameter </a:t>
            </a:r>
            <a:r>
              <a:rPr lang="en-US"/>
              <a:t>(learning rate, split size, batch size, epoch, kernel size, filter size, dll)</a:t>
            </a:r>
            <a:endParaRPr lang="en-US"/>
          </a:p>
        </p:txBody>
      </p:sp>
      <p:pic>
        <p:nvPicPr>
          <p:cNvPr id="13" name="Picture 12" descr="datasetlayout"/>
          <p:cNvPicPr>
            <a:picLocks noChangeAspect="1"/>
          </p:cNvPicPr>
          <p:nvPr/>
        </p:nvPicPr>
        <p:blipFill>
          <a:blip r:embed="rId2"/>
          <a:srcRect t="16667" r="33625" b="29268"/>
          <a:stretch>
            <a:fillRect/>
          </a:stretch>
        </p:blipFill>
        <p:spPr>
          <a:xfrm>
            <a:off x="1552575" y="1195705"/>
            <a:ext cx="4112895" cy="2068195"/>
          </a:xfrm>
          <a:prstGeom prst="rect">
            <a:avLst/>
          </a:prstGeom>
        </p:spPr>
      </p:pic>
      <p:pic>
        <p:nvPicPr>
          <p:cNvPr id="2" name="Picture 1" descr="C:\Users\yunus\Desktop\nn.pngn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4525" y="1195705"/>
            <a:ext cx="3824605" cy="20681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quarter" idx="13"/>
          </p:nvPr>
        </p:nvPicPr>
        <p:blipFill>
          <a:blip r:embed="rId4"/>
          <a:srcRect r="-3376" b="39241"/>
          <a:stretch>
            <a:fillRect/>
          </a:stretch>
        </p:blipFill>
        <p:spPr>
          <a:xfrm>
            <a:off x="3886835" y="3604895"/>
            <a:ext cx="2286635" cy="10598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35" y="3604895"/>
            <a:ext cx="2912110" cy="10591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79415" y="4878070"/>
            <a:ext cx="401066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Pengenalan Machine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update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Picture 8" descr="C:\Users\yunus\Desktop\source.gifsour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79165" y="452120"/>
            <a:ext cx="7787640" cy="59378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968750" y="6390005"/>
            <a:ext cx="65208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600" i="1"/>
              <a:t>ilustrasi proses learning </a:t>
            </a:r>
            <a:r>
              <a:rPr lang="en-US" sz="1600" b="1" i="1"/>
              <a:t>spiral fermat</a:t>
            </a:r>
            <a:r>
              <a:rPr lang="en-US" sz="1600" i="1"/>
              <a:t> pada </a:t>
            </a:r>
            <a:r>
              <a:rPr lang="en-US" sz="1600" b="1" i="1"/>
              <a:t>Tensorboard</a:t>
            </a:r>
            <a:endParaRPr lang="en-US" sz="1600" b="1" i="1"/>
          </a:p>
        </p:txBody>
      </p:sp>
      <p:sp>
        <p:nvSpPr>
          <p:cNvPr id="2" name="Text Box 1"/>
          <p:cNvSpPr txBox="1"/>
          <p:nvPr/>
        </p:nvSpPr>
        <p:spPr>
          <a:xfrm>
            <a:off x="470535" y="1657350"/>
            <a:ext cx="2880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Parameter pada model terus diupdate hingga pada akhirnya mampu memahami data dengan baik.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67665" y="2873375"/>
            <a:ext cx="4130675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sz="4400" smtClean="0"/>
              <a:t>Dataset</a:t>
            </a:r>
            <a:endParaRPr lang="en-US" altLang="zh-CN" sz="4400" smtClean="0"/>
          </a:p>
        </p:txBody>
      </p:sp>
      <p:pic>
        <p:nvPicPr>
          <p:cNvPr id="6" name="内容占位符 5" descr="C:\Users\yunus\Desktop\face.pngface"/>
          <p:cNvPicPr>
            <a:picLocks noGrp="1" noChangeAspect="1"/>
          </p:cNvPicPr>
          <p:nvPr>
            <p:ph sz="quarter" idx="14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038090" y="971550"/>
            <a:ext cx="6833235" cy="5239385"/>
          </a:xfr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99045" y="1450340"/>
            <a:ext cx="1242060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73035" y="1049655"/>
            <a:ext cx="894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033645" y="1496695"/>
            <a:ext cx="500316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843270" y="1049655"/>
            <a:ext cx="360172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Input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Istilah pada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C:\Users\yunus\Desktop\base_example.jpgbase_example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3910965" y="1049655"/>
            <a:ext cx="8413115" cy="5293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2468245"/>
            <a:ext cx="46215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 instance/ data point/ sample </a:t>
            </a:r>
            <a:endParaRPr lang="en-US"/>
          </a:p>
          <a:p>
            <a:r>
              <a:rPr lang="en-US"/>
              <a:t>- feature (input data + target/class/category)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10003790" y="1496695"/>
            <a:ext cx="1090295" cy="48469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397365" y="1049655"/>
            <a:ext cx="230251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0000"/>
                </a:solidFill>
              </a:rPr>
              <a:t>Output feature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109321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b="1"/>
              <a:t>Training set</a:t>
            </a:r>
            <a:r>
              <a:rPr lang="en-US"/>
              <a:t> : adalah data set yang digunakan selama proses belajar (Training)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Validation set</a:t>
            </a:r>
            <a:r>
              <a:rPr lang="en-US"/>
              <a:t> : adalah data set yang digunakan untuk memvalidasi atau mengevaluasi dari model yang dipilih, istilah lainya adalah Cross Validation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b="1"/>
              <a:t>Test set</a:t>
            </a:r>
            <a:r>
              <a:rPr lang="en-US"/>
              <a:t> : adalah data set yang digunakan untuk menguji model yang di bentuk dari hasil training.</a:t>
            </a:r>
            <a:endParaRPr lang="en-US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Proporsi dataset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0785" y="3954145"/>
            <a:ext cx="8455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Memberikan training dataset lebih banyak data akan menghasilkan model dengan performa yang baik (akurasi, dll).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split dataset menjadi 2 atau tiga bagian ini disebut dengan teknik </a:t>
            </a:r>
            <a:r>
              <a:rPr lang="en-US" b="1"/>
              <a:t>Hold-Out</a:t>
            </a:r>
            <a:endParaRPr lang="en-US" b="1"/>
          </a:p>
        </p:txBody>
      </p:sp>
      <p:pic>
        <p:nvPicPr>
          <p:cNvPr id="9" name="Content Placeholder 8" descr="1_ecRtvdiL1O6chI1quhxOr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23590" y="1249680"/>
            <a:ext cx="6213475" cy="27044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245600" y="21412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: 50%</a:t>
            </a:r>
            <a:endParaRPr lang="en-US"/>
          </a:p>
          <a:p>
            <a:r>
              <a:rPr lang="en-US"/>
              <a:t>Validation set : 25%</a:t>
            </a:r>
            <a:endParaRPr lang="en-US"/>
          </a:p>
          <a:p>
            <a:r>
              <a:rPr lang="en-US"/>
              <a:t>Test set : 25%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000" b="1" spc="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Workflow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Dataset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tFuno1lfcj1RNTW8-NislA.jpeg1_tFuno1lfcj1RNTW8-NislA"/>
          <p:cNvPicPr>
            <a:picLocks noChangeAspect="1"/>
          </p:cNvPicPr>
          <p:nvPr>
            <p:ph sz="quarter" idx="13"/>
          </p:nvPr>
        </p:nvPicPr>
        <p:blipFill>
          <a:blip r:embed="rId3"/>
          <a:srcRect/>
          <a:stretch>
            <a:fillRect/>
          </a:stretch>
        </p:blipFill>
        <p:spPr>
          <a:xfrm>
            <a:off x="5602605" y="1105535"/>
            <a:ext cx="5520690" cy="46469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77850" y="2658745"/>
            <a:ext cx="44640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Trainig set dan validation set dikelompokan dalam fase training yang outputnya adalah model. Sedangkan Test set di kelompokan pada fase testing.</a:t>
            </a:r>
            <a:endParaRPr 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Supervised vs Unsupervised vs Reinforce Learning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1750" y="2873375"/>
            <a:ext cx="487299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Supervised vs Unsupervised vs Reinforce Learning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Content Placeholder 2" descr="1_neNUJerAYRn70tm3QDMd8w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18430" y="770255"/>
            <a:ext cx="624459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6-ctYxKmTS8v0RzwLILfXA.png1_6-ctYxKmTS8v0RzwLILfXA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73045" y="486410"/>
            <a:ext cx="7379970" cy="47536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773045" y="5401310"/>
            <a:ext cx="7379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Jika kita membangun sebuah robot dengan codeblock</a:t>
            </a:r>
            <a:r>
              <a:rPr lang="en-US" b="1"/>
              <a:t> IF ELSE</a:t>
            </a:r>
            <a:r>
              <a:rPr lang="en-US"/>
              <a:t> sebagai </a:t>
            </a:r>
            <a:r>
              <a:rPr lang="en-US" i="1"/>
              <a:t>core logic-</a:t>
            </a:r>
            <a:r>
              <a:rPr lang="en-US"/>
              <a:t>nya, apakah artinya kita sudah menerapkan </a:t>
            </a:r>
            <a:r>
              <a:rPr lang="en-US" b="1"/>
              <a:t>ARTIFICIAL INTELLIGENCE</a:t>
            </a:r>
            <a:r>
              <a:rPr lang="en-US"/>
              <a:t>?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602605" y="2011998"/>
            <a:ext cx="5520690" cy="28340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2115" y="1614805"/>
            <a:ext cx="49161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Classification (Klasifikasi)</a:t>
            </a:r>
            <a:r>
              <a:rPr lang="en-US"/>
              <a:t> : Berkaitan dengan output data kategorik seperti apakah berwarna merah atau tidak, apakah cuaca cerah atau mendung, sehat atau sakit.</a:t>
            </a:r>
            <a:endParaRPr lang="en-US"/>
          </a:p>
          <a:p>
            <a:endParaRPr lang="en-US"/>
          </a:p>
          <a:p>
            <a:r>
              <a:rPr lang="en-US" b="1"/>
              <a:t>Regression (Regresi)</a:t>
            </a:r>
            <a:r>
              <a:rPr lang="en-US"/>
              <a:t> : Berkaitan dengan output data continuous seperti panjang, berat, kecepatan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Support Vector Machine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Logistic Regression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Naive Bayes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Linear Discriminant Analysis (LDA)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Decision Tree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K-nearest Neighbor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Neural Network (Multilayer Perceptron)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Similarity 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1_gccuMDV8fXjcvz1RSk4kgQ"/>
          <p:cNvPicPr>
            <a:picLocks noChangeAspect="1"/>
          </p:cNvPicPr>
          <p:nvPr>
            <p:ph sz="quarter" idx="13"/>
          </p:nvPr>
        </p:nvPicPr>
        <p:blipFill>
          <a:blip r:embed="rId2"/>
          <a:srcRect b="26790"/>
          <a:stretch>
            <a:fillRect/>
          </a:stretch>
        </p:blipFill>
        <p:spPr>
          <a:xfrm>
            <a:off x="5995035" y="149225"/>
            <a:ext cx="5972810" cy="655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continuous </a:t>
            </a:r>
            <a:r>
              <a:rPr lang="en-US"/>
              <a:t>maka permasalahan tersebut adalah masalah </a:t>
            </a:r>
            <a:r>
              <a:rPr lang="en-US" b="1"/>
              <a:t>regresi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harga rumah </a:t>
            </a:r>
            <a:r>
              <a:rPr lang="en-US"/>
              <a:t>terhadap </a:t>
            </a:r>
            <a:r>
              <a:rPr lang="en-US" b="1"/>
              <a:t>ukuran bangunan </a:t>
            </a:r>
            <a:r>
              <a:rPr lang="en-US"/>
              <a:t>dan </a:t>
            </a:r>
            <a:r>
              <a:rPr lang="en-US" b="1"/>
              <a:t>luas lahan</a:t>
            </a:r>
            <a:endParaRPr lang="en-US" b="1"/>
          </a:p>
          <a:p>
            <a:endParaRPr lang="en-US" b="1"/>
          </a:p>
        </p:txBody>
      </p:sp>
      <p:graphicFrame>
        <p:nvGraphicFramePr>
          <p:cNvPr id="9" name="Table 8"/>
          <p:cNvGraphicFramePr/>
          <p:nvPr/>
        </p:nvGraphicFramePr>
        <p:xfrm>
          <a:off x="786130" y="318643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Ukuran Bangunan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Luas Lahan (m</a:t>
                      </a:r>
                      <a:r>
                        <a:rPr lang="en-US" baseline="30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Harga (Rp)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750.000.000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500.000.000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390.000.000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200.000.000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7009765" y="5510530"/>
            <a:ext cx="1790065" cy="611505"/>
          </a:xfrm>
          <a:prstGeom prst="wedgeRoundRectCallout">
            <a:avLst>
              <a:gd name="adj1" fmla="val -23997"/>
              <a:gd name="adj2" fmla="val -857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Continuous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611505"/>
            <a:ext cx="98596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Membedakan permasalahan Regresi dan Klasifikasi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94055" y="1899285"/>
            <a:ext cx="110902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Jika output datanya </a:t>
            </a:r>
            <a:r>
              <a:rPr lang="en-US" b="1"/>
              <a:t>categorical </a:t>
            </a:r>
            <a:r>
              <a:rPr lang="en-US"/>
              <a:t>maka permasalahan tersebut adalah masalah </a:t>
            </a:r>
            <a:r>
              <a:rPr lang="en-US" b="1"/>
              <a:t>klasifikasi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Contoh : </a:t>
            </a:r>
            <a:endParaRPr lang="en-US"/>
          </a:p>
          <a:p>
            <a:r>
              <a:rPr lang="en-US"/>
              <a:t>jika kita memiliki dataset </a:t>
            </a:r>
            <a:r>
              <a:rPr lang="en-US" b="1"/>
              <a:t>jenis bunga iris </a:t>
            </a:r>
            <a:r>
              <a:rPr lang="en-US"/>
              <a:t>terhadap </a:t>
            </a:r>
            <a:r>
              <a:rPr lang="en-US" b="1"/>
              <a:t>ukuran panjang </a:t>
            </a:r>
            <a:r>
              <a:rPr lang="en-US"/>
              <a:t>dan </a:t>
            </a:r>
            <a:r>
              <a:rPr lang="en-US" b="1"/>
              <a:t>lebar </a:t>
            </a:r>
            <a:r>
              <a:rPr lang="en-US"/>
              <a:t>bunga</a:t>
            </a:r>
            <a:endParaRPr lang="en-US" b="1"/>
          </a:p>
          <a:p>
            <a:endParaRPr lang="en-US" b="1"/>
          </a:p>
        </p:txBody>
      </p:sp>
      <p:pic>
        <p:nvPicPr>
          <p:cNvPr id="3" name="Content Placeholder 2" descr="819a4011-67bf-4979-b445-bba49ead2221"/>
          <p:cNvPicPr>
            <a:picLocks noChangeAspect="1"/>
          </p:cNvPicPr>
          <p:nvPr>
            <p:ph sz="quarter" idx="13"/>
          </p:nvPr>
        </p:nvPicPr>
        <p:blipFill>
          <a:blip r:embed="rId2"/>
          <a:srcRect t="27663" b="29082"/>
          <a:stretch>
            <a:fillRect/>
          </a:stretch>
        </p:blipFill>
        <p:spPr>
          <a:xfrm>
            <a:off x="1755140" y="3275330"/>
            <a:ext cx="4566920" cy="313436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873875" y="4845685"/>
            <a:ext cx="1790065" cy="611505"/>
          </a:xfrm>
          <a:prstGeom prst="wedgeRoundRectCallout">
            <a:avLst>
              <a:gd name="adj1" fmla="val -62841"/>
              <a:gd name="adj2" fmla="val -26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Categorical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287010" y="3092450"/>
            <a:ext cx="1163320" cy="34296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478280"/>
            <a:ext cx="49161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Mengelompokan data berdasarkan drajat kemiripannya</a:t>
            </a:r>
            <a:endParaRPr lang="en-US"/>
          </a:p>
          <a:p>
            <a:endParaRPr lang="en-US" b="1"/>
          </a:p>
          <a:p>
            <a:r>
              <a:rPr lang="en-US" b="1"/>
              <a:t>- Association</a:t>
            </a:r>
            <a:endParaRPr lang="en-US" b="1"/>
          </a:p>
          <a:p>
            <a:r>
              <a:rPr lang="en-US" b="1"/>
              <a:t>- Clustering</a:t>
            </a:r>
            <a:endParaRPr lang="en-US" b="1"/>
          </a:p>
          <a:p>
            <a:endParaRPr lang="en-US"/>
          </a:p>
          <a:p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Hierarchical Clustering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DBSCAN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Fuzzy C-means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Local Outlier Factor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Belief Net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Generative Adversarial Network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Expectation-Maximization Algorithm (EM)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Dll.</a:t>
            </a:r>
            <a:endParaRPr lang="en-US"/>
          </a:p>
        </p:txBody>
      </p:sp>
      <p:pic>
        <p:nvPicPr>
          <p:cNvPr id="4" name="Content Placeholder 3" descr="C:\Users\yunus\Desktop\1_prbK16nY9MteJLTPyj-uhg.png1_prbK16nY9MteJLTPyj-uhg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890135" y="2058670"/>
            <a:ext cx="7325360" cy="3085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Hasil pencarian pada Search Engine seperti Google, kita bisa melihat search result dengan hasil yang mirip.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5710" y="2797810"/>
            <a:ext cx="6543040" cy="3860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Unsupervised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2115" y="1614805"/>
            <a:ext cx="49161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Clustering :</a:t>
            </a:r>
            <a:endParaRPr lang="en-US"/>
          </a:p>
          <a:p>
            <a:endParaRPr lang="en-US"/>
          </a:p>
          <a:p>
            <a:r>
              <a:rPr lang="en-US"/>
              <a:t>Customer segmentation, untuk iklan di market place. Kebanyakan dari kita dapat melihat iklan jenis produk yang kita minati.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12115" y="1614805"/>
            <a:ext cx="49161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Classification</a:t>
            </a:r>
            <a:endParaRPr lang="en-US" b="1"/>
          </a:p>
          <a:p>
            <a:r>
              <a:rPr lang="en-US" b="1"/>
              <a:t>- Control</a:t>
            </a:r>
            <a:endParaRPr lang="en-US" b="1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Contoh algoritma 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Q-Learning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State-Action-Reward-State-Action (SARSA)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Q Network (DQN)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 Deterministic Policy Gradient (DDPG)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Actor-Critic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Monte Carlo Tree Search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Dll</a:t>
            </a:r>
            <a:endParaRPr lang="en-US"/>
          </a:p>
        </p:txBody>
      </p:sp>
      <p:pic>
        <p:nvPicPr>
          <p:cNvPr id="4" name="Content Placeholder 3" descr="C:\Users\yunus\Desktop\434293_1_En_6_Fig10_HTML.jpg434293_1_En_6_Fig10_HTML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448935" y="1901825"/>
            <a:ext cx="6493510" cy="3782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9208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adalah suatu bidang studi yang memberikan komputer kemampuan untuk </a:t>
            </a: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belajar tanpa harus di program secara explisit</a:t>
            </a:r>
            <a:r>
              <a:rPr lang="en-US" altLang="zh-CN" sz="2000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. </a:t>
            </a:r>
            <a:endParaRPr lang="en-US" altLang="zh-CN" sz="2000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547370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1_TiORvHgrJPme_lEiX3olVA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255385" y="478790"/>
            <a:ext cx="5717540" cy="5899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75065" y="63785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4" action="ppaction://hlinkfile"/>
              </a:rPr>
              <a:t>source</a:t>
            </a:r>
            <a:endParaRPr 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1_7TLBg5I9DSrvVwebZoA6J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45305" y="1614805"/>
            <a:ext cx="5225415" cy="46101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9161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/>
              <a:t>Bot pada game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2115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Reinforcement Machine Learning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_88738427_pic1go.jpg_88738427_pic1go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4994275" y="2054860"/>
            <a:ext cx="6301740" cy="35350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115" y="1614805"/>
            <a:ext cx="43573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Implementasi :</a:t>
            </a:r>
            <a:endParaRPr lang="en-US"/>
          </a:p>
          <a:p>
            <a:endParaRPr lang="en-US"/>
          </a:p>
          <a:p>
            <a:r>
              <a:rPr lang="en-US" b="1"/>
              <a:t>Google Alphago</a:t>
            </a:r>
            <a:endParaRPr lang="en-US" b="1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3-0 Agoogle AlphaGo vs Lee Se-dol di Seoul, Korea Selatan.</a:t>
            </a:r>
            <a:endParaRPr lang="en-US"/>
          </a:p>
          <a:p>
            <a:endParaRPr lang="en-US" b="1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ml_map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8515" y="719455"/>
            <a:ext cx="9555480" cy="5958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393065" y="3257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Cheat sheet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5" name="Content Placeholder 4" descr="C:\Users\yunus\Desktop\Dl7yVZ-U8AIMMLp.jpgDl7yVZ-U8AIMMLp"/>
          <p:cNvPicPr>
            <a:picLocks noChangeAspect="1"/>
          </p:cNvPicPr>
          <p:nvPr>
            <p:ph sz="quarter" idx="13"/>
          </p:nvPr>
        </p:nvPicPr>
        <p:blipFill>
          <a:blip r:embed="rId2"/>
          <a:srcRect l="2726" t="29909" r="49383" b="50867"/>
          <a:stretch>
            <a:fillRect/>
          </a:stretch>
        </p:blipFill>
        <p:spPr>
          <a:xfrm>
            <a:off x="1875790" y="1057275"/>
            <a:ext cx="4248150" cy="2215515"/>
          </a:xfrm>
          <a:prstGeom prst="rect">
            <a:avLst/>
          </a:prstGeom>
        </p:spPr>
      </p:pic>
      <p:pic>
        <p:nvPicPr>
          <p:cNvPr id="2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2726" t="48343" r="49383" b="2029"/>
          <a:stretch>
            <a:fillRect/>
          </a:stretch>
        </p:blipFill>
        <p:spPr>
          <a:xfrm>
            <a:off x="6463665" y="1057275"/>
            <a:ext cx="3754755" cy="5053965"/>
          </a:xfrm>
          <a:prstGeom prst="rect">
            <a:avLst/>
          </a:prstGeom>
        </p:spPr>
      </p:pic>
      <p:pic>
        <p:nvPicPr>
          <p:cNvPr id="4" name="Content Placeholder 4" descr="C:\Users\yunus\Desktop\Dl7yVZ-U8AIMMLp.jpgDl7yVZ-U8AIMMLp"/>
          <p:cNvPicPr>
            <a:picLocks noChangeAspect="1"/>
          </p:cNvPicPr>
          <p:nvPr/>
        </p:nvPicPr>
        <p:blipFill>
          <a:blip r:embed="rId2"/>
          <a:srcRect l="50608" t="13866" r="2857" b="64042"/>
          <a:stretch>
            <a:fillRect/>
          </a:stretch>
        </p:blipFill>
        <p:spPr>
          <a:xfrm>
            <a:off x="1875790" y="3489325"/>
            <a:ext cx="4248150" cy="2619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6577699" y="1626196"/>
            <a:ext cx="1199413" cy="1443210"/>
            <a:chOff x="1211263" y="1885316"/>
            <a:chExt cx="447677" cy="519304"/>
          </a:xfrm>
        </p:grpSpPr>
        <p:sp>
          <p:nvSpPr>
            <p:cNvPr id="9" name="等腰三角形 8"/>
            <p:cNvSpPr/>
            <p:nvPr>
              <p:custDataLst>
                <p:tags r:id="rId2"/>
              </p:custDataLst>
            </p:nvPr>
          </p:nvSpPr>
          <p:spPr>
            <a:xfrm rot="5400000">
              <a:off x="1175450" y="1921129"/>
              <a:ext cx="519304" cy="44767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1246189" y="1930400"/>
              <a:ext cx="238123" cy="282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2500"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6000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63085" y="5201920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Machine Learning Evaluation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1780" y="2873375"/>
            <a:ext cx="4398010" cy="882015"/>
          </a:xfrm>
        </p:spPr>
        <p:txBody>
          <a:bodyPr>
            <a:noAutofit/>
          </a:bodyPr>
          <a:lstStyle/>
          <a:p>
            <a:pPr algn="r"/>
            <a:r>
              <a:rPr lang="en-US" altLang="zh-CN" dirty="0">
                <a:sym typeface="+mn-ea"/>
              </a:rPr>
              <a:t>Apakah model yang kita buat sudah cukup baik?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5" name="Content Placeholder 4" descr="1_5LrpaccpeVOrA0N-QiFFgA"/>
          <p:cNvPicPr>
            <a:picLocks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09310" y="770255"/>
            <a:ext cx="4862830" cy="508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909320" y="150685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kita akurat?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sudah optimal?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Apakah model dapat memprediksi data diluar dataset?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 descr="gambar-spongebob-sedih-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31285" y="3075940"/>
            <a:ext cx="4742815" cy="3070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702945" y="1641475"/>
            <a:ext cx="10786745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40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Evaluation</a:t>
            </a:r>
            <a:endParaRPr lang="en-US" altLang="zh-CN" sz="40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 descr="evaluation-meme-e0a350f278a36346e6d46b139b1d0da0-ed51e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83000" y="2432050"/>
            <a:ext cx="482536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41295" y="5069205"/>
            <a:ext cx="7268210" cy="14382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Akurasi klasifikasi adalah pembagian dari jumlah prediksi benar terhadap jumlah total prediksi.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IF6eidUC67Y0UxeY7NL2URaj72inDRbDTt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115" y="1729740"/>
            <a:ext cx="5137150" cy="36569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525" y="4326255"/>
            <a:ext cx="58737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chemeClr val="tx1"/>
                </a:solidFill>
              </a:rPr>
              <a:t>Jika yang dihadapi adalah permasalahan regresi, maka </a:t>
            </a:r>
            <a:r>
              <a:rPr lang="en-US" sz="2400" b="1">
                <a:solidFill>
                  <a:schemeClr val="tx1"/>
                </a:solidFill>
              </a:rPr>
              <a:t>Accuracy </a:t>
            </a:r>
            <a:r>
              <a:rPr lang="en-US" sz="2400">
                <a:solidFill>
                  <a:schemeClr val="tx1"/>
                </a:solidFill>
              </a:rPr>
              <a:t>merupakan metrik yang </a:t>
            </a:r>
            <a:r>
              <a:rPr lang="en-US" sz="2400" b="1">
                <a:solidFill>
                  <a:schemeClr val="tx1"/>
                </a:solidFill>
              </a:rPr>
              <a:t>tepat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4" name="Content Placeholder 3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l="51173"/>
          <a:stretch>
            <a:fillRect/>
          </a:stretch>
        </p:blipFill>
        <p:spPr>
          <a:xfrm>
            <a:off x="7733665" y="2647315"/>
            <a:ext cx="3284220" cy="3453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x7P7gqjo8k2_bj2rTQWAfg.jpeg1_x7P7gqjo8k2_bj2rTQWAf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620770" y="394335"/>
            <a:ext cx="5287645" cy="527939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Pada dasarya bidang Artificial Intelligence seperti Machine Learning membutuhkan skillset dibidang </a:t>
            </a:r>
            <a:r>
              <a:rPr lang="en-US" sz="2000" b="1"/>
              <a:t>matematika - statistik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Untuk permasalahan </a:t>
            </a:r>
            <a:r>
              <a:rPr lang="en-US" sz="2400" b="1">
                <a:solidFill>
                  <a:schemeClr val="tx1"/>
                </a:solidFill>
              </a:rPr>
              <a:t>classification</a:t>
            </a:r>
            <a:r>
              <a:rPr lang="en-US" sz="2400">
                <a:solidFill>
                  <a:schemeClr val="tx1"/>
                </a:solidFill>
              </a:rPr>
              <a:t>, kita butuh </a:t>
            </a:r>
            <a:r>
              <a:rPr lang="en-US" sz="2400" b="1">
                <a:solidFill>
                  <a:schemeClr val="tx1"/>
                </a:solidFill>
              </a:rPr>
              <a:t>metric lainya</a:t>
            </a:r>
            <a:r>
              <a:rPr lang="en-US" sz="2400">
                <a:solidFill>
                  <a:schemeClr val="tx1"/>
                </a:solidFill>
              </a:rPr>
              <a:t> untuk mengukur seberapa baik model yang kita miliki.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9" name="Content Placeholder 8" descr="C:\Users\yunus\Desktop\1_e7hOZdnUs0B9_mFqs3iuvA.jpeg1_e7hOZdnUs0B9_mFqs3iuvA"/>
          <p:cNvPicPr>
            <a:picLocks noChangeAspect="1"/>
          </p:cNvPicPr>
          <p:nvPr>
            <p:ph sz="quarter" idx="13"/>
          </p:nvPr>
        </p:nvPicPr>
        <p:blipFill>
          <a:blip r:embed="rId2"/>
          <a:srcRect r="47895"/>
          <a:stretch>
            <a:fillRect/>
          </a:stretch>
        </p:blipFill>
        <p:spPr>
          <a:xfrm>
            <a:off x="7804150" y="2162810"/>
            <a:ext cx="3428365" cy="3378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_cwR_ezx0jliDvVUV6yno5g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856230" y="1810385"/>
            <a:ext cx="6393180" cy="3308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:\Users\yunus\Desktop\0_dIUk8mZ4ADIqBjUj.jpg0_dIUk8mZ4ADIqBjUj"/>
          <p:cNvPicPr>
            <a:picLocks noChangeAspect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7864475" y="2597150"/>
            <a:ext cx="3929380" cy="2612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atter-Plot-of-Binary-Classification-Dataset-With-1-to-100-Class-Distribution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74435" y="1470660"/>
            <a:ext cx="5852160" cy="438912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512445" y="68897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Mengukur seberapa optimal sebuah model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3004185"/>
            <a:ext cx="49263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8000">
                <a:solidFill>
                  <a:schemeClr val="accent6">
                    <a:lumMod val="50000"/>
                  </a:schemeClr>
                </a:solidFill>
              </a:rPr>
              <a:t>Accuracy?</a:t>
            </a:r>
            <a:endParaRPr lang="en-US" sz="8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42975" y="4432935"/>
            <a:ext cx="6680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/>
                </a:solidFill>
              </a:rPr>
              <a:t>masalah yang timbul ketika menghadapi dataset </a:t>
            </a:r>
            <a:r>
              <a:rPr lang="en-US" sz="2400" b="1">
                <a:solidFill>
                  <a:schemeClr val="tx1"/>
                </a:solidFill>
              </a:rPr>
              <a:t>imbalance class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Akurasi tinggi</a:t>
            </a:r>
            <a:r>
              <a:rPr lang="en-US" sz="2400">
                <a:solidFill>
                  <a:srgbClr val="FF0000"/>
                </a:solidFill>
              </a:rPr>
              <a:t> untuk class tertentu.</a:t>
            </a:r>
            <a:endParaRPr lang="en-US" sz="24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2925" y="3404235"/>
            <a:ext cx="5429250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33425" y="3289935"/>
            <a:ext cx="5219700" cy="1009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677920" y="3136900"/>
            <a:ext cx="4836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sym typeface="+mn-ea"/>
              </a:rPr>
              <a:t>Selain Accuracy apa lagi?</a:t>
            </a:r>
            <a:endParaRPr lang="en-US" sz="32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:\Users\yunus\Desktop\unnamed.jpgunnamed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044315" y="486410"/>
            <a:ext cx="4078605" cy="5753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_uBoIR6nBHkusk150vZD2Q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3095" y="1793875"/>
            <a:ext cx="6696075" cy="45770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15950" y="1859915"/>
            <a:ext cx="3606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Dalam kasus binary classification akan dihadapkan pada hasil prediksi berupa :</a:t>
            </a:r>
            <a:endParaRPr lang="en-US"/>
          </a:p>
          <a:p>
            <a:endParaRPr lang="en-US" b="1"/>
          </a:p>
          <a:p>
            <a:r>
              <a:rPr lang="en-US" b="1"/>
              <a:t>T</a:t>
            </a:r>
            <a:r>
              <a:rPr lang="en-US" b="1"/>
              <a:t>rue Positive (TF), </a:t>
            </a:r>
            <a:endParaRPr lang="en-US" b="1"/>
          </a:p>
          <a:p>
            <a:r>
              <a:rPr lang="en-US" b="1"/>
              <a:t>True Negative (TN), </a:t>
            </a:r>
            <a:endParaRPr lang="en-US" b="1"/>
          </a:p>
          <a:p>
            <a:r>
              <a:rPr lang="en-US" b="1"/>
              <a:t>False Positive (FP), </a:t>
            </a:r>
            <a:endParaRPr lang="en-US" b="1"/>
          </a:p>
          <a:p>
            <a:r>
              <a:rPr lang="en-US" b="1"/>
              <a:t>False Negative (FN)</a:t>
            </a:r>
            <a:r>
              <a:rPr lang="en-US"/>
              <a:t>.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Contoh Kasus 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6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Binary Classification Problem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50035" y="2552065"/>
            <a:ext cx="94735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True positives</a:t>
            </a:r>
            <a:r>
              <a:rPr lang="en-US"/>
              <a:t>: model memprediksikan pasien hamil dan kenyataanya memang pasien hamil</a:t>
            </a:r>
            <a:endParaRPr lang="en-US"/>
          </a:p>
          <a:p>
            <a:endParaRPr lang="en-US"/>
          </a:p>
          <a:p>
            <a:r>
              <a:rPr lang="en-US" b="1"/>
              <a:t>False positives</a:t>
            </a:r>
            <a:r>
              <a:rPr lang="en-US"/>
              <a:t>: model memprediksikan pasien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True negatives</a:t>
            </a:r>
            <a:r>
              <a:rPr lang="en-US"/>
              <a:t>: model memprediksikan pasien tidak hamil dan kenyataanya pasien tidak hamil</a:t>
            </a:r>
            <a:endParaRPr lang="en-US"/>
          </a:p>
          <a:p>
            <a:endParaRPr lang="en-US"/>
          </a:p>
          <a:p>
            <a:r>
              <a:rPr lang="en-US" b="1"/>
              <a:t>False negatives</a:t>
            </a:r>
            <a:r>
              <a:rPr lang="en-US"/>
              <a:t>: model memprediksikan pasien tidak hamil dan kenyataanya pasien hamil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90" y="1045845"/>
            <a:ext cx="10578465" cy="3762375"/>
          </a:xfrm>
          <a:prstGeom prst="rect">
            <a:avLst/>
          </a:prstGeom>
        </p:spPr>
      </p:pic>
      <p:sp>
        <p:nvSpPr>
          <p:cNvPr id="3" name="Flowchart: Terminator 2"/>
          <p:cNvSpPr/>
          <p:nvPr/>
        </p:nvSpPr>
        <p:spPr>
          <a:xfrm rot="1140000">
            <a:off x="4606290" y="2709545"/>
            <a:ext cx="5272405" cy="1348105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1_dmXDIYzSyR6RPvzdwmlaOg.jpeg1_dmXDIYzSyR6RPvzdwmlaO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2752725" y="443230"/>
            <a:ext cx="6687185" cy="50152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62960" y="5791200"/>
            <a:ext cx="5803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Apakah kita juga membutuhkanya?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onfusion_Matrix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799840" y="1472565"/>
            <a:ext cx="587184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 rot="1140000">
            <a:off x="5693410" y="33210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847975" y="5042535"/>
            <a:ext cx="682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Model yang baik :</a:t>
            </a:r>
            <a:endParaRPr lang="en-US"/>
          </a:p>
          <a:p>
            <a:r>
              <a:rPr lang="en-US"/>
              <a:t>- Nilai True Positif / True Negative lebih tinggi dibandingkan lainya</a:t>
            </a:r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:\Users\yunus\Desktop\1_fSCGe8eDj9o6XcHD5JMiSw.png1_fSCGe8eDj9o6XcHD5JMiSw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4678045" y="1472565"/>
            <a:ext cx="4115435" cy="3569335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Confusion Matrix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4931410" y="2063750"/>
            <a:ext cx="3100070" cy="706120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82720" y="5404485"/>
            <a:ext cx="518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contoh confusion matrix yang dihasilkan oleh dataset yang tidak seimbang (imbalance class)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251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Actual Data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155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Predicted Data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V="1">
            <a:off x="2416810" y="4871085"/>
            <a:ext cx="354965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530860" y="1399540"/>
            <a:ext cx="5429885" cy="4058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2"/>
          </p:cNvCxnSpPr>
          <p:nvPr/>
        </p:nvCxnSpPr>
        <p:spPr>
          <a:xfrm>
            <a:off x="3246120" y="1399540"/>
            <a:ext cx="0" cy="4058285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04670" y="1965960"/>
            <a:ext cx="2926080" cy="292608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347845" y="17100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054600" y="217741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43145" y="2954655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559300" y="418465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5338445" y="4652010"/>
            <a:ext cx="495300" cy="467360"/>
          </a:xfrm>
          <a:prstGeom prst="mathMultiply">
            <a:avLst>
              <a:gd name="adj1" fmla="val 1985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3500120" y="3816985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8780000">
            <a:off x="2479675" y="277241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8780000">
            <a:off x="2691765" y="332041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8780000">
            <a:off x="2112010" y="37928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8780000">
            <a:off x="2691765" y="20935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3746500" y="2725420"/>
            <a:ext cx="495300" cy="467360"/>
          </a:xfrm>
          <a:prstGeom prst="mathMultiply">
            <a:avLst>
              <a:gd name="adj1" fmla="val 198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L-Shape 22"/>
          <p:cNvSpPr/>
          <p:nvPr/>
        </p:nvSpPr>
        <p:spPr>
          <a:xfrm rot="18780000">
            <a:off x="1489710" y="183769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L-Shape 23"/>
          <p:cNvSpPr/>
          <p:nvPr/>
        </p:nvSpPr>
        <p:spPr>
          <a:xfrm rot="18780000">
            <a:off x="654685" y="28479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 rot="18780000">
            <a:off x="1234440" y="332041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L-Shape 25"/>
          <p:cNvSpPr/>
          <p:nvPr/>
        </p:nvSpPr>
        <p:spPr>
          <a:xfrm rot="18780000">
            <a:off x="772795" y="405511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L-Shape 26"/>
          <p:cNvSpPr/>
          <p:nvPr/>
        </p:nvSpPr>
        <p:spPr>
          <a:xfrm rot="18780000">
            <a:off x="1650365" y="467677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84200" y="1505585"/>
            <a:ext cx="523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FN</a:t>
            </a:r>
            <a:endParaRPr lang="en-US" sz="2400" b="1"/>
          </a:p>
        </p:txBody>
      </p:sp>
      <p:sp>
        <p:nvSpPr>
          <p:cNvPr id="30" name="Text Box 29"/>
          <p:cNvSpPr txBox="1"/>
          <p:nvPr/>
        </p:nvSpPr>
        <p:spPr>
          <a:xfrm>
            <a:off x="5310505" y="1505585"/>
            <a:ext cx="534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TN</a:t>
            </a:r>
            <a:endParaRPr lang="en-US" sz="2400" b="1"/>
          </a:p>
        </p:txBody>
      </p:sp>
      <p:sp>
        <p:nvSpPr>
          <p:cNvPr id="32" name="Text Box 31"/>
          <p:cNvSpPr txBox="1"/>
          <p:nvPr/>
        </p:nvSpPr>
        <p:spPr>
          <a:xfrm>
            <a:off x="1936115" y="311721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TP</a:t>
            </a:r>
            <a:endParaRPr lang="en-US" sz="2400" b="1"/>
          </a:p>
        </p:txBody>
      </p:sp>
      <p:sp>
        <p:nvSpPr>
          <p:cNvPr id="33" name="Text Box 32"/>
          <p:cNvSpPr txBox="1"/>
          <p:nvPr/>
        </p:nvSpPr>
        <p:spPr>
          <a:xfrm>
            <a:off x="4178935" y="3178810"/>
            <a:ext cx="484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FP</a:t>
            </a:r>
            <a:endParaRPr lang="en-US" sz="2400" b="1"/>
          </a:p>
        </p:txBody>
      </p:sp>
      <p:sp>
        <p:nvSpPr>
          <p:cNvPr id="34" name="Text Box 33"/>
          <p:cNvSpPr txBox="1"/>
          <p:nvPr/>
        </p:nvSpPr>
        <p:spPr>
          <a:xfrm>
            <a:off x="6607810" y="1399540"/>
            <a:ext cx="1550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Precision = </a:t>
            </a:r>
            <a:endParaRPr lang="en-US" sz="2400" b="1"/>
          </a:p>
        </p:txBody>
      </p:sp>
      <p:grpSp>
        <p:nvGrpSpPr>
          <p:cNvPr id="46" name="Group 45"/>
          <p:cNvGrpSpPr/>
          <p:nvPr/>
        </p:nvGrpSpPr>
        <p:grpSpPr>
          <a:xfrm rot="0">
            <a:off x="8140700" y="1024890"/>
            <a:ext cx="2289810" cy="1272540"/>
            <a:chOff x="12915" y="3084"/>
            <a:chExt cx="3606" cy="2004"/>
          </a:xfrm>
        </p:grpSpPr>
        <p:sp>
          <p:nvSpPr>
            <p:cNvPr id="35" name="L-Shape 34"/>
            <p:cNvSpPr/>
            <p:nvPr/>
          </p:nvSpPr>
          <p:spPr>
            <a:xfrm rot="18780000">
              <a:off x="13464" y="326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L-Shape 35"/>
            <p:cNvSpPr/>
            <p:nvPr/>
          </p:nvSpPr>
          <p:spPr>
            <a:xfrm rot="18780000">
              <a:off x="14035" y="3278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L-Shape 36"/>
            <p:cNvSpPr/>
            <p:nvPr/>
          </p:nvSpPr>
          <p:spPr>
            <a:xfrm rot="18780000">
              <a:off x="14564" y="330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780000">
              <a:off x="15135" y="3321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L-Shape 38"/>
            <p:cNvSpPr/>
            <p:nvPr/>
          </p:nvSpPr>
          <p:spPr>
            <a:xfrm rot="18780000">
              <a:off x="12737" y="4486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L-Shape 39"/>
            <p:cNvSpPr/>
            <p:nvPr/>
          </p:nvSpPr>
          <p:spPr>
            <a:xfrm rot="18780000">
              <a:off x="13308" y="4502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L-Shape 40"/>
            <p:cNvSpPr/>
            <p:nvPr/>
          </p:nvSpPr>
          <p:spPr>
            <a:xfrm rot="18780000">
              <a:off x="13837" y="4529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L-Shape 41"/>
            <p:cNvSpPr/>
            <p:nvPr/>
          </p:nvSpPr>
          <p:spPr>
            <a:xfrm rot="18780000">
              <a:off x="14408" y="4545"/>
              <a:ext cx="699" cy="34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1512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5741" y="4352"/>
              <a:ext cx="780" cy="736"/>
            </a:xfrm>
            <a:prstGeom prst="mathMultiply">
              <a:avLst>
                <a:gd name="adj1" fmla="val 1985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13008" y="4048"/>
              <a:ext cx="3495" cy="1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46"/>
          <p:cNvSpPr txBox="1"/>
          <p:nvPr/>
        </p:nvSpPr>
        <p:spPr>
          <a:xfrm>
            <a:off x="6607810" y="4271010"/>
            <a:ext cx="1149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/>
              <a:t>Recall = </a:t>
            </a:r>
            <a:endParaRPr lang="en-US" sz="2400" b="1"/>
          </a:p>
        </p:txBody>
      </p:sp>
      <p:sp>
        <p:nvSpPr>
          <p:cNvPr id="49" name="L-Shape 48"/>
          <p:cNvSpPr/>
          <p:nvPr/>
        </p:nvSpPr>
        <p:spPr>
          <a:xfrm rot="18780000">
            <a:off x="9048115" y="40220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0" name="L-Shape 49"/>
          <p:cNvSpPr/>
          <p:nvPr/>
        </p:nvSpPr>
        <p:spPr>
          <a:xfrm rot="18780000">
            <a:off x="9410700" y="403225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1" name="L-Shape 50"/>
          <p:cNvSpPr/>
          <p:nvPr/>
        </p:nvSpPr>
        <p:spPr>
          <a:xfrm rot="18780000">
            <a:off x="9746615" y="40493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2" name="L-Shape 51"/>
          <p:cNvSpPr/>
          <p:nvPr/>
        </p:nvSpPr>
        <p:spPr>
          <a:xfrm rot="18780000">
            <a:off x="10109200" y="405955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L-Shape 52"/>
          <p:cNvSpPr/>
          <p:nvPr/>
        </p:nvSpPr>
        <p:spPr>
          <a:xfrm rot="18780000">
            <a:off x="8141970" y="471043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L-Shape 53"/>
          <p:cNvSpPr/>
          <p:nvPr/>
        </p:nvSpPr>
        <p:spPr>
          <a:xfrm rot="18780000">
            <a:off x="8504555" y="4720590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L-Shape 54"/>
          <p:cNvSpPr/>
          <p:nvPr/>
        </p:nvSpPr>
        <p:spPr>
          <a:xfrm rot="18780000">
            <a:off x="8840470" y="473773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6" name="L-Shape 55"/>
          <p:cNvSpPr/>
          <p:nvPr/>
        </p:nvSpPr>
        <p:spPr>
          <a:xfrm rot="18780000">
            <a:off x="9203055" y="4747895"/>
            <a:ext cx="443865" cy="217170"/>
          </a:xfrm>
          <a:prstGeom prst="corne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9755" y="4518025"/>
            <a:ext cx="3058795" cy="254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/>
          <p:cNvSpPr/>
          <p:nvPr/>
        </p:nvSpPr>
        <p:spPr>
          <a:xfrm rot="18780000">
            <a:off x="9531985" y="476504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1" name="L-Shape 60"/>
          <p:cNvSpPr/>
          <p:nvPr/>
        </p:nvSpPr>
        <p:spPr>
          <a:xfrm rot="18780000">
            <a:off x="9894570" y="474980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2" name="L-Shape 61"/>
          <p:cNvSpPr/>
          <p:nvPr/>
        </p:nvSpPr>
        <p:spPr>
          <a:xfrm rot="18780000">
            <a:off x="10230485" y="476694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3" name="L-Shape 62"/>
          <p:cNvSpPr/>
          <p:nvPr/>
        </p:nvSpPr>
        <p:spPr>
          <a:xfrm rot="18780000">
            <a:off x="10593070" y="4777105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4" name="L-Shape 63"/>
          <p:cNvSpPr/>
          <p:nvPr/>
        </p:nvSpPr>
        <p:spPr>
          <a:xfrm rot="18780000">
            <a:off x="10937875" y="4792980"/>
            <a:ext cx="443865" cy="21717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6" name="Text Box 65"/>
          <p:cNvSpPr txBox="1"/>
          <p:nvPr/>
        </p:nvSpPr>
        <p:spPr>
          <a:xfrm>
            <a:off x="1193165" y="1031240"/>
            <a:ext cx="182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Data test kucing</a:t>
            </a:r>
            <a:endParaRPr lang="en-US"/>
          </a:p>
        </p:txBody>
      </p:sp>
      <p:sp>
        <p:nvSpPr>
          <p:cNvPr id="67" name="Text Box 66"/>
          <p:cNvSpPr txBox="1"/>
          <p:nvPr/>
        </p:nvSpPr>
        <p:spPr>
          <a:xfrm>
            <a:off x="1641475" y="5958840"/>
            <a:ext cx="276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terdeteksi sebagai kucing</a:t>
            </a:r>
            <a:endParaRPr lang="en-US"/>
          </a:p>
        </p:txBody>
      </p:sp>
      <p:cxnSp>
        <p:nvCxnSpPr>
          <p:cNvPr id="68" name="Straight Arrow Connector 67"/>
          <p:cNvCxnSpPr>
            <a:stCxn id="67" idx="0"/>
          </p:cNvCxnSpPr>
          <p:nvPr/>
        </p:nvCxnSpPr>
        <p:spPr>
          <a:xfrm flipH="1" flipV="1">
            <a:off x="2809875" y="4871085"/>
            <a:ext cx="212090" cy="108775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>
            <a:off x="527050" y="1422400"/>
            <a:ext cx="2743200" cy="4025900"/>
          </a:xfrm>
          <a:custGeom>
            <a:avLst/>
            <a:gdLst>
              <a:gd name="connisteX0" fmla="*/ 2730500 w 2743200"/>
              <a:gd name="connsiteY0" fmla="*/ 0 h 4025900"/>
              <a:gd name="connisteX1" fmla="*/ 0 w 2743200"/>
              <a:gd name="connsiteY1" fmla="*/ 0 h 4025900"/>
              <a:gd name="connisteX2" fmla="*/ 0 w 2743200"/>
              <a:gd name="connsiteY2" fmla="*/ 4025900 h 4025900"/>
              <a:gd name="connisteX3" fmla="*/ 2743200 w 2743200"/>
              <a:gd name="connsiteY3" fmla="*/ 4025900 h 4025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743200" h="4025900">
                <a:moveTo>
                  <a:pt x="2730500" y="0"/>
                </a:moveTo>
                <a:lnTo>
                  <a:pt x="0" y="0"/>
                </a:lnTo>
                <a:lnTo>
                  <a:pt x="0" y="4025900"/>
                </a:lnTo>
                <a:lnTo>
                  <a:pt x="2743200" y="4025900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Precission &amp; Recall</a:t>
            </a:r>
            <a:endParaRPr lang="en-US" altLang="zh-CN" sz="36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8100" y="5448300"/>
            <a:ext cx="3547110" cy="1281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8618"/>
          <a:stretch>
            <a:fillRect/>
          </a:stretch>
        </p:blipFill>
        <p:spPr>
          <a:xfrm>
            <a:off x="6511925" y="2350135"/>
            <a:ext cx="4443730" cy="1315085"/>
          </a:xfrm>
          <a:prstGeom prst="rect">
            <a:avLst/>
          </a:prstGeom>
        </p:spPr>
      </p:pic>
      <p:pic>
        <p:nvPicPr>
          <p:cNvPr id="21" name="Picture 2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65" y="1666240"/>
            <a:ext cx="802640" cy="560070"/>
          </a:xfrm>
          <a:prstGeom prst="rect">
            <a:avLst/>
          </a:prstGeom>
        </p:spPr>
      </p:pic>
      <p:pic>
        <p:nvPicPr>
          <p:cNvPr id="22" name="Picture 21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" y="2618740"/>
            <a:ext cx="802640" cy="560070"/>
          </a:xfrm>
          <a:prstGeom prst="rect">
            <a:avLst/>
          </a:prstGeom>
        </p:spPr>
      </p:pic>
      <p:pic>
        <p:nvPicPr>
          <p:cNvPr id="31" name="Picture 3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55" y="3117215"/>
            <a:ext cx="802640" cy="560070"/>
          </a:xfrm>
          <a:prstGeom prst="rect">
            <a:avLst/>
          </a:prstGeom>
        </p:spPr>
      </p:pic>
      <p:pic>
        <p:nvPicPr>
          <p:cNvPr id="57" name="Picture 5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816985"/>
            <a:ext cx="802640" cy="560070"/>
          </a:xfrm>
          <a:prstGeom prst="rect">
            <a:avLst/>
          </a:prstGeom>
        </p:spPr>
      </p:pic>
      <p:pic>
        <p:nvPicPr>
          <p:cNvPr id="65" name="Picture 6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4461510"/>
            <a:ext cx="802640" cy="560070"/>
          </a:xfrm>
          <a:prstGeom prst="rect">
            <a:avLst/>
          </a:prstGeom>
        </p:spPr>
      </p:pic>
      <p:pic>
        <p:nvPicPr>
          <p:cNvPr id="71" name="Picture 70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80" y="1965960"/>
            <a:ext cx="802640" cy="560070"/>
          </a:xfrm>
          <a:prstGeom prst="rect">
            <a:avLst/>
          </a:prstGeom>
        </p:spPr>
      </p:pic>
      <p:pic>
        <p:nvPicPr>
          <p:cNvPr id="73" name="Picture 72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330" y="2618740"/>
            <a:ext cx="802640" cy="560070"/>
          </a:xfrm>
          <a:prstGeom prst="rect">
            <a:avLst/>
          </a:prstGeom>
        </p:spPr>
      </p:pic>
      <p:pic>
        <p:nvPicPr>
          <p:cNvPr id="75" name="Picture 74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70" y="3129280"/>
            <a:ext cx="802640" cy="560070"/>
          </a:xfrm>
          <a:prstGeom prst="rect">
            <a:avLst/>
          </a:prstGeom>
        </p:spPr>
      </p:pic>
      <p:pic>
        <p:nvPicPr>
          <p:cNvPr id="77" name="Picture 76" descr="cat_PNG504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670" y="3677285"/>
            <a:ext cx="802640" cy="560070"/>
          </a:xfrm>
          <a:prstGeom prst="rect">
            <a:avLst/>
          </a:prstGeom>
        </p:spPr>
      </p:pic>
      <p:pic>
        <p:nvPicPr>
          <p:cNvPr id="81" name="Picture 80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1422400"/>
            <a:ext cx="681990" cy="930275"/>
          </a:xfrm>
          <a:prstGeom prst="rect">
            <a:avLst/>
          </a:prstGeom>
        </p:spPr>
      </p:pic>
      <p:pic>
        <p:nvPicPr>
          <p:cNvPr id="82" name="Picture 8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600" y="1946275"/>
            <a:ext cx="681990" cy="930275"/>
          </a:xfrm>
          <a:prstGeom prst="rect">
            <a:avLst/>
          </a:prstGeom>
        </p:spPr>
      </p:pic>
      <p:pic>
        <p:nvPicPr>
          <p:cNvPr id="84" name="Picture 83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45" y="2734945"/>
            <a:ext cx="681990" cy="930275"/>
          </a:xfrm>
          <a:prstGeom prst="rect">
            <a:avLst/>
          </a:prstGeom>
        </p:spPr>
      </p:pic>
      <p:pic>
        <p:nvPicPr>
          <p:cNvPr id="86" name="Picture 85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0" y="3927475"/>
            <a:ext cx="681990" cy="930275"/>
          </a:xfrm>
          <a:prstGeom prst="rect">
            <a:avLst/>
          </a:prstGeom>
        </p:spPr>
      </p:pic>
      <p:pic>
        <p:nvPicPr>
          <p:cNvPr id="88" name="Picture 87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505" y="4436110"/>
            <a:ext cx="681990" cy="930275"/>
          </a:xfrm>
          <a:prstGeom prst="rect">
            <a:avLst/>
          </a:prstGeom>
        </p:spPr>
      </p:pic>
      <p:pic>
        <p:nvPicPr>
          <p:cNvPr id="90" name="Picture 89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795" y="3550285"/>
            <a:ext cx="681990" cy="930275"/>
          </a:xfrm>
          <a:prstGeom prst="rect">
            <a:avLst/>
          </a:prstGeom>
        </p:spPr>
      </p:pic>
      <p:pic>
        <p:nvPicPr>
          <p:cNvPr id="92" name="Picture 91" descr="isolated-1375397_960_7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55" y="2415540"/>
            <a:ext cx="681990" cy="930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High Recall, Low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1_NDxe5E6PvlMF4H77nwYS3g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95" r="30009"/>
          <a:stretch>
            <a:fillRect/>
          </a:stretch>
        </p:blipFill>
        <p:spPr>
          <a:xfrm>
            <a:off x="7538720" y="1120775"/>
            <a:ext cx="4600575" cy="4152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Ini berarti sebagian besar data positif dikenali dengan baik (FN rendah) tetapi ada banyak False Positive (FP tinggi).</a:t>
            </a:r>
            <a:endParaRPr lang="en-US"/>
          </a:p>
          <a:p>
            <a:endParaRPr lang="en-US"/>
          </a:p>
          <a:p>
            <a:r>
              <a:rPr lang="en-US"/>
              <a:t>Contoh kasus : </a:t>
            </a:r>
            <a:endParaRPr lang="en-US"/>
          </a:p>
          <a:p>
            <a:r>
              <a:rPr lang="en-US"/>
              <a:t>Model untuk klasifikasi kucing dan bukan kucing pada sebuah gambar.</a:t>
            </a:r>
            <a:endParaRPr lang="en-US"/>
          </a:p>
          <a:p>
            <a:endParaRPr lang="en-US"/>
          </a:p>
          <a:p>
            <a:r>
              <a:rPr lang="en-US" i="1"/>
              <a:t>Model dapat mengklasifikasikan banyak gambar kucing sebagai kucing tetapi banyak juga mengklasifikasikan ojek lain seperti kuda, kelinci, ayam dan lainya sebagai kucing</a:t>
            </a:r>
            <a:r>
              <a:rPr lang="en-US"/>
              <a:t>.</a:t>
            </a:r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Low Recall, High Precision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3" name="Content Placeholder 2" descr="C:\Users\yunus\Desktop\1_cdxqwm8kKSSHfA9PcfLHiQ.png1_cdxqwm8kKSSHfA9PcfLHiQ"/>
          <p:cNvPicPr>
            <a:picLocks noChangeAspect="1"/>
          </p:cNvPicPr>
          <p:nvPr>
            <p:ph sz="quarter" idx="13"/>
          </p:nvPr>
        </p:nvPicPr>
        <p:blipFill>
          <a:blip r:embed="rId2"/>
          <a:srcRect l="26501" r="28986"/>
          <a:stretch>
            <a:fillRect/>
          </a:stretch>
        </p:blipFill>
        <p:spPr>
          <a:xfrm>
            <a:off x="7614285" y="1546225"/>
            <a:ext cx="4410075" cy="4239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8960" y="1920875"/>
            <a:ext cx="704532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00B050"/>
                </a:solidFill>
              </a:rPr>
              <a:t>Model dapat mengklasifikasikan lebih sedikit data bernilai positif (FN tinggi) tetapi model mengklasifikasikan data positif benar-benar bernilai positif (FP rendah)</a:t>
            </a:r>
            <a:endParaRPr lang="en-US" sz="2000">
              <a:solidFill>
                <a:srgbClr val="00B050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Contoh kasus : Model untuk klasifikasi kucing dan bukan kucing pada sebuah gambar.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i="1">
                <a:solidFill>
                  <a:schemeClr val="tx1"/>
                </a:solidFill>
              </a:rPr>
              <a:t>Model dapat mengklasifikasikan hampir semua gambar kucing sebagai kucing.</a:t>
            </a:r>
            <a:endParaRPr lang="en-US" sz="2000" i="1">
              <a:solidFill>
                <a:schemeClr val="tx1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238875" y="247650"/>
            <a:ext cx="800100" cy="8001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17195" y="365125"/>
            <a:ext cx="874903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8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Model yang baik?</a:t>
            </a:r>
            <a:endParaRPr lang="en-US" altLang="zh-CN" sz="28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455" y="2585085"/>
            <a:ext cx="556069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Precision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Recall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Accuracy Tinggi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06060" y="3137535"/>
            <a:ext cx="5876290" cy="1123950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>
                <a:ea typeface="Microsoft YaHei" panose="020B0503020204020204" pitchFamily="34" charset="-122"/>
                <a:sym typeface="+mn-ea"/>
              </a:rPr>
              <a:t>Sesi Diskusi</a:t>
            </a:r>
            <a:endParaRPr lang="en-US" altLang="zh-CN" sz="4000" dirty="0" smtClean="0"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050d8d75c3a9b5ed52cca29556a1df7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174365" y="1741170"/>
            <a:ext cx="584200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:\Users\yunus\Desktop\EPmEIuvWAAAelAG.jpgEPmEIuvWAAAelAG"/>
          <p:cNvPicPr>
            <a:picLocks noChangeAspect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>
          <a:xfrm>
            <a:off x="3223895" y="429260"/>
            <a:ext cx="6163945" cy="51898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16785" y="5619115"/>
            <a:ext cx="8178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Sekarang kita dapat menggunakan beragam </a:t>
            </a:r>
            <a:r>
              <a:rPr lang="en-US" sz="2000" b="1"/>
              <a:t>tool, library, framework</a:t>
            </a:r>
            <a:r>
              <a:rPr lang="en-US" sz="2000"/>
              <a:t> yang sangat mudah digunakan tanpa harus terlalu detail memahami matematika dibaliknya</a:t>
            </a:r>
            <a:endParaRPr lang="en-US" sz="2000" b="1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14635" y="2127249"/>
            <a:ext cx="6091225" cy="146753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PART 1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12115" y="1614805"/>
            <a:ext cx="5431155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altLang="zh-CN" sz="2000" b="1" spc="5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Virtual Personal Assistants</a:t>
            </a: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2000" b="1" spc="5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471170" y="1049655"/>
            <a:ext cx="652018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2400" b="1" spc="300" smtClean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Machine Learning Disekitar Kita</a:t>
            </a:r>
            <a:endParaRPr lang="en-US" altLang="zh-CN" sz="2400" b="1" spc="300" smtClean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1170" y="2236470"/>
            <a:ext cx="42652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- Siri, </a:t>
            </a:r>
            <a:endParaRPr lang="en-US" b="1"/>
          </a:p>
          <a:p>
            <a:r>
              <a:rPr lang="en-US" b="1"/>
              <a:t>- Alexa, </a:t>
            </a:r>
            <a:endParaRPr lang="en-US" b="1"/>
          </a:p>
          <a:p>
            <a:r>
              <a:rPr lang="en-US" b="1"/>
              <a:t>- Google Now </a:t>
            </a:r>
            <a:endParaRPr lang="en-US"/>
          </a:p>
          <a:p>
            <a:endParaRPr lang="en-US"/>
          </a:p>
          <a:p>
            <a:r>
              <a:rPr lang="en-US"/>
              <a:t>kemampuan :</a:t>
            </a:r>
            <a:endParaRPr lang="en-US"/>
          </a:p>
          <a:p>
            <a:r>
              <a:rPr lang="en-US"/>
              <a:t>- memberikan informasi info kemacetan, </a:t>
            </a:r>
            <a:endParaRPr lang="en-US"/>
          </a:p>
          <a:p>
            <a:r>
              <a:rPr lang="en-US"/>
              <a:t>- menjadwalkan perksa ke dokter, </a:t>
            </a:r>
            <a:endParaRPr lang="en-US"/>
          </a:p>
          <a:p>
            <a:r>
              <a:rPr lang="en-US"/>
              <a:t>- mengontrol perangkat rumah seperti lampu, TV, dan alarm </a:t>
            </a:r>
            <a:endParaRPr lang="en-US"/>
          </a:p>
          <a:p>
            <a:r>
              <a:rPr lang="en-US"/>
              <a:t>- dan lain sebagainya.</a:t>
            </a:r>
            <a:endParaRPr lang="en-US"/>
          </a:p>
        </p:txBody>
      </p:sp>
      <p:pic>
        <p:nvPicPr>
          <p:cNvPr id="9" name="Alexa- Amazon's high-tech assistant">
            <a:hlinkClick r:id="" action="ppaction://media"/>
          </p:cNvPr>
          <p:cNvPicPr>
            <a:picLocks noChangeAspect="1"/>
          </p:cNvPicPr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04435" y="1750060"/>
            <a:ext cx="6815455" cy="38341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5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6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9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0"/>
  <p:tag name="KSO_WM_TEMPLATE_THUMBS_INDEX" val="1、4、7、8、9、10、11、12、13、14、15"/>
</p:tagLst>
</file>

<file path=ppt/tags/tag18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1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Product Launch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50_1*b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5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50_1*b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Reporter name"/>
</p:tagLst>
</file>

<file path=ppt/tags/tag186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7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50_1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a subtitle"/>
</p:tagLst>
</file>

<file path=ppt/tags/tag188.xml><?xml version="1.0" encoding="utf-8"?>
<p:tagLst xmlns:p="http://schemas.openxmlformats.org/presentationml/2006/main">
  <p:tag name="KSO_WM_SLIDE_ID" val="custom20202650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0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89.xml><?xml version="1.0" encoding="utf-8"?>
<p:tagLst xmlns:p="http://schemas.openxmlformats.org/presentationml/2006/main">
  <p:tag name="KSO_WM_UNIT_ISCONTENTSTITLE" val="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50_2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ONTENTS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50_2*i*1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50_2*l_h_i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50_2*l_h_i*1_1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50_2*l_h_a*1_1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50_2*i*2"/>
  <p:tag name="KSO_WM_TEMPLATE_CATEGORY" val="custom"/>
  <p:tag name="KSO_WM_TEMPLATE_INDEX" val="20202650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50_2*l_h_i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50_2*l_h_i*1_2_2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ISCONTENTSTITLE" val="0"/>
  <p:tag name="KSO_WM_UNIT_PRESET_TEXT" val="Click here to add to the titl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50_2*l_h_a*1_2_1"/>
  <p:tag name="KSO_WM_TEMPLATE_CATEGORY" val="custom"/>
  <p:tag name="KSO_WM_TEMPLATE_INDEX" val="20202650"/>
  <p:tag name="KSO_WM_UNIT_LAYERLEVEL" val="1_1_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ID" val="custom20202650_2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2"/>
  <p:tag name="KSO_WM_SLIDE_INDEX" val="2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50"/>
  <p:tag name="KSO_WM_SLIDE_LAYOUT" val="a_l"/>
  <p:tag name="KSO_WM_SLIDE_LAYOUT_CNT" val="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07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0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0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17.xml><?xml version="1.0" encoding="utf-8"?>
<p:tagLst xmlns:p="http://schemas.openxmlformats.org/presentationml/2006/main">
  <p:tag name="KSO_WM_MEDIACOVER_FLAG" val="1"/>
  <p:tag name="KSO_WM_UNIT_MEDIACOVER_ICONSTATE" val="1"/>
</p:tagLst>
</file>

<file path=ppt/tags/tag2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1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2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2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37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38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3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1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4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4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5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5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59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62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74.xml><?xml version="1.0" encoding="utf-8"?>
<p:tagLst xmlns:p="http://schemas.openxmlformats.org/presentationml/2006/main">
  <p:tag name="KSO_WM_UNIT_VALUE" val="1412*17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50_10*d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SUPPORT_UNIT_TYPE" val="[&quot;all&quot;]"/>
</p:tagLst>
</file>

<file path=ppt/tags/tag275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27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7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7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7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8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8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8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50_8*f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29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298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0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0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1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1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2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i*3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29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0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1.xml><?xml version="1.0" encoding="utf-8"?>
<p:tagLst xmlns:p="http://schemas.openxmlformats.org/presentationml/2006/main">
  <p:tag name="KSO_WM_SLIDE_ID" val="custom20202650_10"/>
  <p:tag name="KSO_WM_TEMPLATE_SUBCATEGORY" val="0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2650"/>
  <p:tag name="KSO_WM_SLIDE_TYPE" val="text"/>
  <p:tag name="KSO_WM_SLIDE_SUBTYPE" val="picTxt"/>
  <p:tag name="KSO_WM_SLIDE_SIZE" val="878*400"/>
  <p:tag name="KSO_WM_SLIDE_POSITION" val="32*60"/>
  <p:tag name="KSO_WM_SLIDE_LAYOUT" val="a_d_f"/>
  <p:tag name="KSO_WM_SLIDE_LAYOUT_CNT" val="1_1_1"/>
  <p:tag name="KSO_WM_TEMPLATE_MASTER_TYPE" val="1"/>
  <p:tag name="KSO_WM_TEMPLATE_COLOR_TYPE" val="1"/>
</p:tagLst>
</file>

<file path=ppt/tags/tag33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3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3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39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1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4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7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4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5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5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4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6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68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0_8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PRESET_TEXT" val="Click here to add to the title"/>
</p:tagLst>
</file>

<file path=ppt/tags/tag372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7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"/>
  <p:tag name="KSO_WM_UNIT_TYPE" val="a"/>
  <p:tag name="KSO_WM_UNIT_INDEX" val="1"/>
  <p:tag name="KSO_WM_UNIT_PRESET_TEXT" val="Enter title"/>
</p:tagLst>
</file>

<file path=ppt/tags/tag374.xml><?xml version="1.0" encoding="utf-8"?>
<p:tagLst xmlns:p="http://schemas.openxmlformats.org/presentationml/2006/main">
  <p:tag name="KSO_WM_SLIDE_ID" val="custom20202650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50"/>
  <p:tag name="KSO_WM_SLIDE_TYPE" val="sectionTitle"/>
  <p:tag name="KSO_WM_SLIDE_SUBTYPE" val="pureTxt"/>
  <p:tag name="KSO_WM_SLIDE_LAYOUT" val="a"/>
  <p:tag name="KSO_WM_SLIDE_LAYOUT_CNT" val="1"/>
</p:tagLst>
</file>

<file path=ppt/tags/tag375.xml><?xml version="1.0" encoding="utf-8"?>
<p:tagLst xmlns:p="http://schemas.openxmlformats.org/presentationml/2006/main">
  <p:tag name="KSO_WM_SLIDE_ID" val="custom20202650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50"/>
  <p:tag name="KSO_WM_SLIDE_LAYOUT" val="a_d_f"/>
  <p:tag name="KSO_WM_SLIDE_LAYOUT_CNT" val="1_1_1"/>
  <p:tag name="KSO_WM_TEMPLATE_MASTER_TYPE" val="1"/>
  <p:tag name="KSO_WM_TEMPLATE_COLOR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a*1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4"/>
  <p:tag name="KSO_WM_UNIT_TYPE" val="a"/>
  <p:tag name="KSO_WM_UNIT_INDEX" val="1"/>
  <p:tag name="KSO_WM_UNIT_PRESET_TEXT" val="Thank you 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0_15*b*2"/>
  <p:tag name="KSO_WM_TEMPLATE_CATEGORY" val="custom"/>
  <p:tag name="KSO_WM_TEMPLATE_INDEX" val="2020265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b"/>
  <p:tag name="KSO_WM_UNIT_INDEX" val="2"/>
  <p:tag name="KSO_WM_UNIT_PRESET_TEXT" val="Reporter name"/>
</p:tagLst>
</file>

<file path=ppt/tags/tag378.xml><?xml version="1.0" encoding="utf-8"?>
<p:tagLst xmlns:p="http://schemas.openxmlformats.org/presentationml/2006/main">
  <p:tag name="KSO_WM_SLIDE_ID" val="custom20202650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50"/>
  <p:tag name="KSO_WM_SLIDE_TYPE" val="endPage"/>
  <p:tag name="KSO_WM_SLIDE_SUBTYPE" val="pureTxt"/>
  <p:tag name="KSO_WM_SLIDE_LAYOUT" val="a_b"/>
  <p:tag name="KSO_WM_SLIDE_LAYOUT_CNT" val="1_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5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heme/theme1.xml><?xml version="1.0" encoding="utf-8"?>
<a:theme xmlns:a="http://schemas.openxmlformats.org/drawingml/2006/main" name="Office 主题​​">
  <a:themeElements>
    <a:clrScheme name="自定义 54">
      <a:dk1>
        <a:srgbClr val="000000"/>
      </a:dk1>
      <a:lt1>
        <a:srgbClr val="FFFFFF"/>
      </a:lt1>
      <a:dk2>
        <a:srgbClr val="B4C1BA"/>
      </a:dk2>
      <a:lt2>
        <a:srgbClr val="FFFFFF"/>
      </a:lt2>
      <a:accent1>
        <a:srgbClr val="41545A"/>
      </a:accent1>
      <a:accent2>
        <a:srgbClr val="5C7C7C"/>
      </a:accent2>
      <a:accent3>
        <a:srgbClr val="719A97"/>
      </a:accent3>
      <a:accent4>
        <a:srgbClr val="82B2AE"/>
      </a:accent4>
      <a:accent5>
        <a:srgbClr val="91C8C2"/>
      </a:accent5>
      <a:accent6>
        <a:srgbClr val="A0DDD5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9749</Words>
  <Application>WPS Presentation</Application>
  <PresentationFormat>宽屏</PresentationFormat>
  <Paragraphs>611</Paragraphs>
  <Slides>80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Arial</vt:lpstr>
      <vt:lpstr>SimSun</vt:lpstr>
      <vt:lpstr>Wingdings</vt:lpstr>
      <vt:lpstr>Microsoft YaHei</vt:lpstr>
      <vt:lpstr>汉仪旗黑-85S</vt:lpstr>
      <vt:lpstr>Segoe UI</vt:lpstr>
      <vt:lpstr>Arial Unicode MS</vt:lpstr>
      <vt:lpstr>等线</vt:lpstr>
      <vt:lpstr>Office 主题​​</vt:lpstr>
      <vt:lpstr>Equation.KSEE3</vt:lpstr>
      <vt:lpstr>Open BOML #1</vt:lpstr>
      <vt:lpstr>PowerPoint 演示文稿</vt:lpstr>
      <vt:lpstr>Pengenalan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pada Komputer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vs Unsupervised vs Reinforce Learning</vt:lpstr>
      <vt:lpstr>Supervised vs Unsupervised vs Reinforce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Evaluation</vt:lpstr>
      <vt:lpstr>Apakah model yang kita buat sudah cukup baik?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Sesi Diskusi</vt:lpstr>
      <vt:lpstr>PowerPoint 演示文稿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yunus</cp:lastModifiedBy>
  <cp:revision>75</cp:revision>
  <dcterms:created xsi:type="dcterms:W3CDTF">2019-08-29T08:14:00Z</dcterms:created>
  <dcterms:modified xsi:type="dcterms:W3CDTF">2020-07-05T05:10:01Z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